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61" r:id="rId7"/>
    <p:sldId id="259" r:id="rId8"/>
    <p:sldId id="262" r:id="rId9"/>
    <p:sldId id="270" r:id="rId10"/>
    <p:sldId id="269" r:id="rId11"/>
    <p:sldId id="282" r:id="rId12"/>
    <p:sldId id="271" r:id="rId13"/>
    <p:sldId id="272" r:id="rId14"/>
    <p:sldId id="274" r:id="rId15"/>
    <p:sldId id="273" r:id="rId16"/>
    <p:sldId id="275" r:id="rId17"/>
    <p:sldId id="283" r:id="rId18"/>
    <p:sldId id="276" r:id="rId19"/>
    <p:sldId id="277" r:id="rId20"/>
    <p:sldId id="278" r:id="rId21"/>
    <p:sldId id="285" r:id="rId22"/>
    <p:sldId id="26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Podstrelenec" initials="MP" lastIdx="0" clrIdx="0">
    <p:extLst>
      <p:ext uri="{19B8F6BF-5375-455C-9EA6-DF929625EA0E}">
        <p15:presenceInfo xmlns:p15="http://schemas.microsoft.com/office/powerpoint/2012/main" xmlns="" userId="S-1-5-21-764859323-2581646026-2520951160-1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2B4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86" autoAdjust="0"/>
    <p:restoredTop sz="94660"/>
  </p:normalViewPr>
  <p:slideViewPr>
    <p:cSldViewPr snapToGrid="0">
      <p:cViewPr>
        <p:scale>
          <a:sx n="90" d="100"/>
          <a:sy n="90" d="100"/>
        </p:scale>
        <p:origin x="5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177" y="832944"/>
            <a:ext cx="4642945" cy="464294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5815" y="2350060"/>
            <a:ext cx="3391786" cy="194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</a:t>
            </a:r>
          </a:p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</a:t>
            </a:r>
            <a:endParaRPr lang="sk-SK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176" y="5863036"/>
            <a:ext cx="1088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„Lenže vy nežijete telesne, ale duchovne, pravda, ak vo vás prebýva Boží Duch.“ </a:t>
            </a:r>
            <a:r>
              <a:rPr lang="sk-SK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8,9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1489" y="2364237"/>
            <a:ext cx="3391786" cy="1949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Jeho Dary</a:t>
            </a:r>
          </a:p>
        </p:txBody>
      </p:sp>
    </p:spTree>
    <p:extLst>
      <p:ext uri="{BB962C8B-B14F-4D97-AF65-F5344CB8AC3E}">
        <p14:creationId xmlns:p14="http://schemas.microsoft.com/office/powerpoint/2010/main" xmlns="" val="15225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860" y="488711"/>
            <a:ext cx="5149122" cy="9360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múdrosti</a:t>
            </a:r>
            <a:endParaRPr lang="sk-SK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566" y="2381692"/>
            <a:ext cx="11015331" cy="408290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Je to nadprirodzená vliata schopnosť správne chápať zmysel života a vzťah človeka k Bohu. Človek obdarený týmto darom v Bohu vidí pôvodcu všetkých stvorených vecí a svoj cieľ. Týmto darom Duch Svätý osvecuje a zdokonaľuje v nás čnosť viery. </a:t>
            </a:r>
          </a:p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Človek, ktorý má a používa dar múdrosti, posudzuje všetko spod zorného uhla večnosti a jasne chápe, že čo osoží človeku, keby aj celý svet získal a svojej duši by uškodil (</a:t>
            </a:r>
            <a:r>
              <a:rPr lang="sk-SK" sz="2800" b="1" dirty="0" err="1" smtClean="0">
                <a:solidFill>
                  <a:schemeClr val="tx1"/>
                </a:solidFill>
              </a:rPr>
              <a:t>Mt</a:t>
            </a:r>
            <a:r>
              <a:rPr lang="sk-SK" sz="2800" b="1" dirty="0" smtClean="0">
                <a:solidFill>
                  <a:schemeClr val="tx1"/>
                </a:solidFill>
              </a:rPr>
              <a:t> 16, 26). </a:t>
            </a:r>
            <a:endParaRPr lang="sk-SK" sz="2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Výsledok vyhľadávania obrázkov pre dopyt sova"/>
          <p:cNvPicPr>
            <a:picLocks noChangeAspect="1" noChangeArrowheads="1"/>
          </p:cNvPicPr>
          <p:nvPr/>
        </p:nvPicPr>
        <p:blipFill>
          <a:blip r:embed="rId2"/>
          <a:srcRect l="18580" t="8043" r="18479" b="8358"/>
          <a:stretch>
            <a:fillRect/>
          </a:stretch>
        </p:blipFill>
        <p:spPr bwMode="auto">
          <a:xfrm>
            <a:off x="9154633" y="148856"/>
            <a:ext cx="2115879" cy="213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62312" y="2626243"/>
            <a:ext cx="10082628" cy="330672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Tiež ľahšie aj znáša protivenstvá, lebo vie, že tým, čo milujú Boha, všetko na dobré slúži. </a:t>
            </a:r>
          </a:p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Človek obdarený múdrosťou vidí v prírode Božie stopy a počuje ako hudbu vesmíru slová žalmu: </a:t>
            </a:r>
          </a:p>
          <a:p>
            <a:pPr marL="36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Nebesia rozprávajú o sláve Boha a obloha hlása dielo rúk.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06860" y="488711"/>
            <a:ext cx="5149122" cy="9360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0" i="0" u="none" strike="noStrike" kern="1200" cap="all" spc="20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múdrosti</a:t>
            </a:r>
            <a:endParaRPr kumimoji="0" lang="sk-SK" sz="6000" b="0" i="0" u="none" strike="noStrike" kern="1200" cap="all" spc="20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Výsledok vyhľadávania obrázkov pre dopyt sova"/>
          <p:cNvPicPr>
            <a:picLocks noChangeAspect="1" noChangeArrowheads="1"/>
          </p:cNvPicPr>
          <p:nvPr/>
        </p:nvPicPr>
        <p:blipFill>
          <a:blip r:embed="rId2"/>
          <a:srcRect l="18580" t="8043" r="18479" b="8358"/>
          <a:stretch>
            <a:fillRect/>
          </a:stretch>
        </p:blipFill>
        <p:spPr bwMode="auto">
          <a:xfrm>
            <a:off x="9016409" y="148856"/>
            <a:ext cx="2254103" cy="227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7" y="382384"/>
            <a:ext cx="4224090" cy="989215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Rozumu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9098" y="2339164"/>
            <a:ext cx="11015330" cy="3976576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Je to dar, ktorým sa osvecuje náš rozum, aby sme ľahšie a hlbšie poznávali pravdy Božieho zjavenia.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Obsah tohto daru je väčší, širší a vznešenejší, lebo sa nevzťahuje len na tvory a ich vzťah k Bohu, ale na všetky pravdy Božieho zjavenia.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Dar rozumu pôsobí, že aj tí najjednoduchší ľudia vedia chápať Božie pravdy.</a:t>
            </a:r>
          </a:p>
        </p:txBody>
      </p:sp>
      <p:pic>
        <p:nvPicPr>
          <p:cNvPr id="26626" name="Picture 2" descr="Výsledok vyhľadávania obrázkov pre dopyt magnifying g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744" y="174587"/>
            <a:ext cx="3083072" cy="21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80" y="382384"/>
            <a:ext cx="3256526" cy="978583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Rady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834" y="1584251"/>
            <a:ext cx="7963786" cy="4720856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Tento dar v nás zdokonaľuje čnosť opatrnosti. Dobrá rada je nad zlato, je potrebná aj vo svetských záležitostiach, no najmä v duchovných.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Mnoho krát stojíme pred dilemou: Čo si vyvoliť? Nielen kresťan sa rozhoduje pre pozemské výhody za cenu ohrozenia viery a stratu charakteru. 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Pán Ježiš, na ktorom spočíval Duch Svätý, si vedel poradiť aj ako človek vo všetkých neriešiteľných okolnostiach.</a:t>
            </a:r>
          </a:p>
        </p:txBody>
      </p:sp>
      <p:pic>
        <p:nvPicPr>
          <p:cNvPr id="4" name="Obrázok 3" descr="smerovnik-2306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7" y="598299"/>
            <a:ext cx="3219900" cy="481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3526" y="1594883"/>
            <a:ext cx="8250865" cy="4720857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Keď sa ho farizeji a zákonníci pýtali či podľa zákona majú ukameňovať ženu – hriešnicu, odpovedal: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„Kto, z vás je bez hriechu, nech prvý hodí do nej kameň.“ a žene povedal: „ Choď a viac nehreš.“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Máme často vzývať aj Pannu Máriu, matku dobrej rady, ktorá plná milosti Ducha Svätého pomáhala apoštolom a pomáha aj Cirkvi.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Pre duchovný život je veľmi dobré, keď máme spoľahlivého duchovného radcu – spovedníka.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51680" y="382384"/>
            <a:ext cx="3256526" cy="9785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Rady</a:t>
            </a:r>
          </a:p>
        </p:txBody>
      </p:sp>
      <p:pic>
        <p:nvPicPr>
          <p:cNvPr id="5" name="Obrázok 4" descr="smerovnik-2306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158" y="800318"/>
            <a:ext cx="3219900" cy="481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3203364" cy="925420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sily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4037" y="1477926"/>
            <a:ext cx="8782493" cy="4901609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144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Tento dar posilňuje našu vôľu, zveľaďuje v nás mravnú čnosť zmužilosti. Niekto môže byť telesne silný, ale duchovne je slaboch, a zasa naopak. Kristus od nás žiada určitý stupeň hrdinstva, preto nám dáva Ducha sily.</a:t>
            </a:r>
          </a:p>
          <a:p>
            <a:pPr marL="144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Dar sily potrebuje zvlášť mladý človek, veď musí bojovať proti pokušeniam tela, sveta a diabla. Apoštoli naozaj prejavili dar sily Ducha Svätého svoju neohrozenosťou vo viere a v ohlasovaní Ježiša Krista. Panna Mária v sile Ducha Svätého stála pri Ježišovom kríži. </a:t>
            </a:r>
          </a:p>
          <a:p>
            <a:pPr marL="144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Veľkú silu potrebujú aj chorí, aby znášali s kresťanskou trpezlivosťou utrpenia na vlastnom tele.</a:t>
            </a:r>
          </a:p>
        </p:txBody>
      </p:sp>
      <p:sp>
        <p:nvSpPr>
          <p:cNvPr id="28674" name="AutoShape 2" descr="Výsledok vyhľadávania obrázkov pre dopyt dumbbells"/>
          <p:cNvSpPr>
            <a:spLocks noChangeAspect="1" noChangeArrowheads="1"/>
          </p:cNvSpPr>
          <p:nvPr/>
        </p:nvSpPr>
        <p:spPr bwMode="auto">
          <a:xfrm>
            <a:off x="155575" y="-2079625"/>
            <a:ext cx="4333875" cy="433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Jednoručná-posilňovacia-činka-MOVIT-2-x-10-kg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98" y="2168224"/>
            <a:ext cx="2684099" cy="2541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5718" y="892749"/>
            <a:ext cx="5032162" cy="861624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pOZNANIA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59219" y="2636874"/>
            <a:ext cx="10802679" cy="3678866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prenáša múdrosť a rozumnosť do praktickej polohy, zdokonaľuje v nás čnosť lásky k Bohu a k blížnemu a robí nás schopnými poznať a okúsiť Božie skutočnosti v ich najhlbších základoch a príčinách.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viac pôsobí na srdce ako na rozum, tak sa ľahšie a bližšie dostaneme k Bohu láskou ako len chladným rozumom. </a:t>
            </a:r>
          </a:p>
        </p:txBody>
      </p:sp>
      <p:pic>
        <p:nvPicPr>
          <p:cNvPr id="6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3247" y="116959"/>
            <a:ext cx="2364490" cy="236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177253" y="626934"/>
            <a:ext cx="5032162" cy="8616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all" spc="20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pOZNANIA</a:t>
            </a:r>
          </a:p>
        </p:txBody>
      </p:sp>
      <p:sp>
        <p:nvSpPr>
          <p:cNvPr id="6" name="Obdĺžnik 5"/>
          <p:cNvSpPr/>
          <p:nvPr/>
        </p:nvSpPr>
        <p:spPr>
          <a:xfrm>
            <a:off x="637953" y="2548769"/>
            <a:ext cx="10717620" cy="38656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Osvietení týmto darom poznáme Kristovu lásku, presahujúcu každé poznanie a dosahujeme bohatstvo plného chápania a poznania Božieho tajomstva a poznania.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Človek obdarený darom poznania má teda osobitnú schopnosť poznávať a konať, čo slúži na Božiu slávu, na spásu seba i blížneho. Všetko koná z lásky a už tu na zemi pociťuje </a:t>
            </a:r>
            <a:r>
              <a:rPr lang="sk-SK" sz="2800" b="1" dirty="0" err="1" smtClean="0"/>
              <a:t>predchuť</a:t>
            </a:r>
            <a:r>
              <a:rPr lang="sk-SK" sz="2800" b="1" dirty="0" smtClean="0"/>
              <a:t> nebeských radostí.</a:t>
            </a:r>
          </a:p>
        </p:txBody>
      </p:sp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7549" y="191385"/>
            <a:ext cx="2254104" cy="225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84" y="329609"/>
            <a:ext cx="5550195" cy="1010093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nábožnosti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2383" y="2477386"/>
            <a:ext cx="10685719" cy="3615071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zdokonaľuje v nás mravnú čnosť spravodlivosti a čnosť nábožnosti a modlitby. Vedie nás k Bohu v synovskej dôvere, láske a nežnosti.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Posilnení týmto darom uznávame Boha nielen za svojho najvyššieho Pána, ale za svojho nebeského Otca, ktorý s láskou hľadí na nás a ku ktorému sa môžeme vždy s dôverou obrátiť so slovami: Otče náš...</a:t>
            </a:r>
          </a:p>
        </p:txBody>
      </p:sp>
      <p:pic>
        <p:nvPicPr>
          <p:cNvPr id="31746" name="Picture 2" descr="Výsledok vyhľadávania obrázkov pre dopyt srdce na dlan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6316" y="435935"/>
            <a:ext cx="3296832" cy="185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197" y="414282"/>
            <a:ext cx="7456385" cy="957317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Bázne pred Bohom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2139" y="2009553"/>
            <a:ext cx="11344940" cy="4646428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Tento dar zdokonaľuje v nás čnosť nádeje. Bázeň pred Pánom, to nie je strach otrocký, ale synovský, totiž, že sa bojíme uraziť Božiu velebu a stratiť Božiu milosť Dar bázne pred Pánom, spočíva na dvoch základoch: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Živo si uvedomujeme nekonečnu Božiu velebu a zvrchovanosť, ktorú sa neodvážime uraziť, veď sme pred Pánom prach a popol, ale z jeho milosti sme Božie deti.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Uvedomujeme si strašnú ošklivosť a nebezpečnosť hriechu, a preto sa ho chránime ako najväčšieho zla.</a:t>
            </a:r>
          </a:p>
        </p:txBody>
      </p:sp>
      <p:pic>
        <p:nvPicPr>
          <p:cNvPr id="32770" name="Picture 2" descr="Výsledok vyhľadávania obrázkov pre dopyt hands of 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6673" y="223283"/>
            <a:ext cx="2647508" cy="176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4670" y="517019"/>
            <a:ext cx="10600660" cy="1553003"/>
          </a:xfrm>
        </p:spPr>
        <p:txBody>
          <a:bodyPr>
            <a:noAutofit/>
          </a:bodyPr>
          <a:lstStyle/>
          <a:p>
            <a:pPr algn="ctr"/>
            <a:r>
              <a:rPr lang="sk-SK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JE Duch svätý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109" y="3079789"/>
            <a:ext cx="5609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</a:rPr>
              <a:t>Jn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 14,26  </a:t>
            </a:r>
            <a:r>
              <a:rPr lang="en-US" sz="4000" dirty="0" smtClean="0">
                <a:solidFill>
                  <a:schemeClr val="accent4"/>
                </a:solidFill>
              </a:rPr>
              <a:t>Rim </a:t>
            </a:r>
            <a:r>
              <a:rPr lang="en-US" sz="4000" dirty="0">
                <a:solidFill>
                  <a:schemeClr val="accent4"/>
                </a:solidFill>
              </a:rPr>
              <a:t>8, </a:t>
            </a:r>
            <a:r>
              <a:rPr lang="en-US" sz="4000" dirty="0" smtClean="0">
                <a:solidFill>
                  <a:schemeClr val="accent4"/>
                </a:solidFill>
              </a:rPr>
              <a:t>26</a:t>
            </a:r>
          </a:p>
          <a:p>
            <a:r>
              <a:rPr lang="en-US" sz="4000" dirty="0">
                <a:solidFill>
                  <a:schemeClr val="accent4"/>
                </a:solidFill>
              </a:rPr>
              <a:t>	</a:t>
            </a:r>
            <a:r>
              <a:rPr lang="en-US" sz="4000" dirty="0" smtClean="0">
                <a:solidFill>
                  <a:schemeClr val="accent4"/>
                </a:solidFill>
              </a:rPr>
              <a:t>	</a:t>
            </a:r>
            <a:r>
              <a:rPr lang="en-US" sz="4000" dirty="0" err="1" smtClean="0">
                <a:solidFill>
                  <a:schemeClr val="accent3"/>
                </a:solidFill>
              </a:rPr>
              <a:t>Iz</a:t>
            </a:r>
            <a:r>
              <a:rPr lang="en-US" sz="4000" dirty="0" smtClean="0">
                <a:solidFill>
                  <a:schemeClr val="accent3"/>
                </a:solidFill>
              </a:rPr>
              <a:t> </a:t>
            </a:r>
            <a:r>
              <a:rPr lang="en-US" sz="4000" dirty="0">
                <a:solidFill>
                  <a:schemeClr val="accent3"/>
                </a:solidFill>
              </a:rPr>
              <a:t>11, </a:t>
            </a:r>
            <a:r>
              <a:rPr lang="en-US" sz="4000" dirty="0" smtClean="0">
                <a:solidFill>
                  <a:schemeClr val="accent3"/>
                </a:solidFill>
              </a:rPr>
              <a:t>2	</a:t>
            </a:r>
            <a:r>
              <a:rPr lang="en-US" sz="4000" dirty="0" smtClean="0">
                <a:solidFill>
                  <a:schemeClr val="accent6"/>
                </a:solidFill>
              </a:rPr>
              <a:t>Gal 5,22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	</a:t>
            </a:r>
            <a:r>
              <a:rPr lang="en-US" sz="4000" dirty="0" err="1" smtClean="0">
                <a:solidFill>
                  <a:schemeClr val="accent2"/>
                </a:solidFill>
              </a:rPr>
              <a:t>Jn</a:t>
            </a:r>
            <a:r>
              <a:rPr lang="en-US" sz="4000" dirty="0" smtClean="0">
                <a:solidFill>
                  <a:schemeClr val="accent2"/>
                </a:solidFill>
              </a:rPr>
              <a:t> 16,13	</a:t>
            </a:r>
            <a:r>
              <a:rPr lang="en-US" sz="4000" dirty="0" smtClean="0"/>
              <a:t>Rim 5,5	</a:t>
            </a:r>
            <a:endParaRPr lang="en-US" sz="4000" dirty="0"/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357" y="2602953"/>
            <a:ext cx="3921996" cy="36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2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61237" y="2126513"/>
            <a:ext cx="10409275" cy="3753292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Božie slovo nás veľmi napomína na bohabojnosť: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„Ako pred jedovatým hadom, tak utekaj pred hriechom, lebo ak sa k nemu priblížiš, privinie ťa k sebe.“ (Sir 21,2)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„V bázni slúžte Pánovi, a s chvením sa mu klaňajte.“ (Ž 2,11)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Apoštol Pavol nás dôrazne napomína: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>
                <a:solidFill>
                  <a:schemeClr val="tx1"/>
                </a:solidFill>
              </a:rPr>
              <a:t>„S bázňou a chvením pracujete na svojej spáse.“ (</a:t>
            </a:r>
            <a:r>
              <a:rPr lang="sk-SK" sz="2800" b="1" dirty="0" err="1" smtClean="0">
                <a:solidFill>
                  <a:schemeClr val="tx1"/>
                </a:solidFill>
              </a:rPr>
              <a:t>Flp</a:t>
            </a:r>
            <a:r>
              <a:rPr lang="sk-SK" sz="2800" b="1" dirty="0" smtClean="0">
                <a:solidFill>
                  <a:schemeClr val="tx1"/>
                </a:solidFill>
              </a:rPr>
              <a:t> 2,12)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81826" y="403649"/>
            <a:ext cx="7785997" cy="1053011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Bázne pred Bohom</a:t>
            </a:r>
          </a:p>
        </p:txBody>
      </p:sp>
      <p:pic>
        <p:nvPicPr>
          <p:cNvPr id="5" name="Picture 2" descr="Výsledok vyhľadávania obrázkov pre dopyt hands of 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0715" y="255182"/>
            <a:ext cx="2672833" cy="178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99191" y="2690336"/>
            <a:ext cx="8782493" cy="27946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Nešťastím mnohých aj veriacich je, že sa neboja hriechu alebo nepokladajú hriech za niečo hrozné.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U mnohých sa stráca pocit viny.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A to je veľmi nebezpečné. Veď ide o večnú spásu.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Preto je tak veľmi dôležité rozvíjať dar nábožnosti.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81826" y="403649"/>
            <a:ext cx="7785997" cy="10530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all" spc="20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Dar Bázne pred Bohom</a:t>
            </a:r>
            <a:endParaRPr kumimoji="0" lang="sk-SK" sz="5400" b="0" i="0" u="none" strike="noStrike" kern="1200" cap="all" spc="20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Výsledok vyhľadávania obrázkov pre dopyt hands of 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6811" y="255182"/>
            <a:ext cx="2886737" cy="192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1" y="882502"/>
            <a:ext cx="10870453" cy="522058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„Ale ovocie Ducha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láska, radosť, pokoj,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zhovievavosť, láskavosť, dobrota,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vernosť, miernosť, zdržanlivosť.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 tomuto zákona niet.“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 5,22-23</a:t>
            </a:r>
            <a:endParaRPr lang="sk-SK"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8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5153" y="1603986"/>
            <a:ext cx="8763935" cy="1681475"/>
          </a:xfrm>
        </p:spPr>
        <p:txBody>
          <a:bodyPr>
            <a:noAutofit/>
          </a:bodyPr>
          <a:lstStyle/>
          <a:p>
            <a:pPr algn="ctr"/>
            <a:r>
              <a:rPr lang="sk-SK" sz="1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DUCHu SVÄTý, </a:t>
            </a:r>
            <a:br>
              <a:rPr lang="sk-SK" sz="115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115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3409748"/>
            <a:ext cx="8258888" cy="1681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15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PRíď K NáM!</a:t>
            </a:r>
            <a:endParaRPr lang="sk-SK" sz="115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7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9147" y="1328682"/>
            <a:ext cx="3618034" cy="92542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svätý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10363" y="3827722"/>
            <a:ext cx="10962167" cy="23144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/>
              <a:t>„Duch Svätý“, také je vlastné meno toho, ktorému sa klaniame a ktorého oslavujeme s Otcom a Synom. 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2800" b="1" dirty="0" smtClean="0"/>
              <a:t>Cirkev toto meno prijala od Pána a vyznáva ho pri krste svojich nových detí.</a:t>
            </a:r>
          </a:p>
        </p:txBody>
      </p:sp>
      <p:pic>
        <p:nvPicPr>
          <p:cNvPr id="8" name="Obrázok 7" descr="b1d33f9425e8d81f364aca919f2972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7" y="203126"/>
            <a:ext cx="4295775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70655" y="839585"/>
            <a:ext cx="3618034" cy="925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1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Duch svätý</a:t>
            </a:r>
            <a:endParaRPr kumimoji="0" lang="sk-SK" sz="51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46565" y="2711301"/>
            <a:ext cx="10887741" cy="36257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Výrazom „Duch“ sa prekladá hebrejské slovo </a:t>
            </a: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Rúach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ktoré podľa svojho pôvodného významu znamená dych, vzduch, vietor.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Ježiš používa práve vnímateľný obraz vetra, aby Nikodémovi naznačil transcendentnú (nadzmyslovú) novosť toho, ktorý je osobne Dychom Boha, Božím Duchom. </a:t>
            </a:r>
          </a:p>
        </p:txBody>
      </p:sp>
      <p:pic>
        <p:nvPicPr>
          <p:cNvPr id="7" name="Picture 4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6470" y="212651"/>
            <a:ext cx="3281392" cy="245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67833" y="3285461"/>
            <a:ext cx="11025962" cy="33386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Na druhej strane Duch a Svätý sú Božie atribúty (vlastnosti) spoločné všetkým trom božským osobám.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800" b="1" dirty="0" smtClean="0"/>
              <a:t>Ale spojením týchto dvoch výrazov označuje Písmo, liturgia a teologická reč nevýslovnú osobu Ducha Svätého s vylúčením akejkoľvek možnej zámeny s inými prípadmi použitia výrazov „duch“ a „svätý“.</a:t>
            </a:r>
            <a:endParaRPr lang="sk-SK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94477" y="1062869"/>
            <a:ext cx="3618034" cy="925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1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Duch svätý</a:t>
            </a:r>
            <a:endParaRPr kumimoji="0" lang="sk-SK" sz="5100" b="0" i="0" u="none" strike="noStrike" kern="1200" cap="all" spc="2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ázok 7" descr="adult_confir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37" y="308677"/>
            <a:ext cx="6329103" cy="247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5302" y="500191"/>
            <a:ext cx="11302410" cy="988367"/>
          </a:xfrm>
        </p:spPr>
        <p:txBody>
          <a:bodyPr>
            <a:noAutofit/>
          </a:bodyPr>
          <a:lstStyle/>
          <a:p>
            <a:pPr algn="ctr"/>
            <a:r>
              <a:rPr lang="sk-SK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PREJAVUJE duch svätý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315" y="1926712"/>
            <a:ext cx="140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Myslí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097" y="1767367"/>
            <a:ext cx="947727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„Lebo Duch Svätý a my sme usúdili, že nebudeme na vás klásť nijaké iné bremeno okrem toho nevyhnutného.” (Sk 15,28)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26" y="3177752"/>
            <a:ext cx="17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Hovorí</a:t>
            </a:r>
            <a:endParaRPr lang="sk-SK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444" y="2890673"/>
            <a:ext cx="949200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„Bratia, muselo sa splniť Písmo, kde predpovedal Duch Svätý ústami Dávida o Judášovi, ktorý bol vodcom tých, čo zajali Ježiša” (Sk 1,16)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901" y="4513567"/>
            <a:ext cx="17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Vedie</a:t>
            </a:r>
            <a:endParaRPr lang="sk-SK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535" y="4641434"/>
            <a:ext cx="987764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„Veď všetci, ktorých vedie Boží Duch, sú Božími synmi” (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594" y="5555839"/>
            <a:ext cx="95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Cíti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962" y="5587737"/>
            <a:ext cx="986701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 nezarmucujte Svätého Božieho Ducha, v ktorom ste označení pečaťou na deň vykúpenia.” (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8,14)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0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45178" y="5169446"/>
            <a:ext cx="6675681" cy="168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06030" y="100976"/>
            <a:ext cx="2422051" cy="24220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367" y="1610017"/>
            <a:ext cx="4380053" cy="4905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779" y="309246"/>
            <a:ext cx="1928461" cy="20055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6547" y="309246"/>
            <a:ext cx="6091572" cy="4610563"/>
          </a:xfrm>
        </p:spPr>
        <p:txBody>
          <a:bodyPr>
            <a:noAutofit/>
          </a:bodyPr>
          <a:lstStyle/>
          <a:p>
            <a: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DARY </a:t>
            </a:r>
            <a:b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ducha</a:t>
            </a:r>
            <a:b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10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svätého</a:t>
            </a:r>
            <a:endParaRPr lang="sk-SK" sz="10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5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68285" y="1074023"/>
            <a:ext cx="3398860" cy="1137877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</a:t>
            </a:r>
            <a:endParaRPr lang="en-US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08051" y="188507"/>
            <a:ext cx="4151158" cy="1151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MúDROSť</a:t>
            </a:r>
            <a:endParaRPr lang="sk-SK" sz="88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36297" y="2002550"/>
            <a:ext cx="2272848" cy="1232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04824" y="2588441"/>
            <a:ext cx="1918321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84828" y="3583777"/>
            <a:ext cx="3919199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POZNANIE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9256" y="5720123"/>
            <a:ext cx="7887087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BÁZEŇ pred Bohom</a:t>
            </a:r>
            <a:endParaRPr lang="sk-SK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2150" y="4591613"/>
            <a:ext cx="4742352" cy="11378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72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NáBOžNOSť</a:t>
            </a:r>
            <a:endParaRPr lang="sk-SK" sz="880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Obrázok 13" descr="HF_PENTECOSTWORSHIP_1_480X360.png"/>
          <p:cNvPicPr>
            <a:picLocks noChangeAspect="1"/>
          </p:cNvPicPr>
          <p:nvPr/>
        </p:nvPicPr>
        <p:blipFill>
          <a:blip r:embed="rId2"/>
          <a:srcRect l="11091" r="11013"/>
          <a:stretch>
            <a:fillRect/>
          </a:stretch>
        </p:blipFill>
        <p:spPr>
          <a:xfrm>
            <a:off x="8123274" y="757329"/>
            <a:ext cx="356190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4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894" y="393018"/>
            <a:ext cx="7347098" cy="1492132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DARY DUCHA SVÄTÉHO </a:t>
            </a:r>
            <a:b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ICH VÝZNAM PRE KRESŤANA</a:t>
            </a:r>
            <a:endParaRPr lang="sk-SK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425303" y="1945758"/>
            <a:ext cx="7134446" cy="44550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Dary Ducha Svätého dávajú duši jemnocit pre Boha, vnímavosť pre jeho hlas a jeho vôľu.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Dary Ducha Svätého sú dispozície, trvalé vlastnosti, ktoré Boh vlieva do duše, a tie ju pozdvihujú, aby ľahšie a ochotnejšie poslúchala vnuknutia a podnety Ducha Svätého.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400" b="1" cap="none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Dary sú vlastne len prejavmi, lúčmi Ducha Svätého, lebo on sám je Darom.</a:t>
            </a:r>
          </a:p>
        </p:txBody>
      </p:sp>
      <p:pic>
        <p:nvPicPr>
          <p:cNvPr id="4" name="Obrázok 3" descr="0003a_zoslanie_ducha_svateho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7842730" y="752254"/>
            <a:ext cx="38004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theme/theme1.xml><?xml version="1.0" encoding="utf-8"?>
<a:theme xmlns:a="http://schemas.openxmlformats.org/drawingml/2006/main" name="Badg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1264</Words>
  <Application>Microsoft Office PowerPoint</Application>
  <PresentationFormat>Vlastná</PresentationFormat>
  <Paragraphs>94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Badge</vt:lpstr>
      <vt:lpstr>Snímka 1</vt:lpstr>
      <vt:lpstr>KTO JE Duch svätý?</vt:lpstr>
      <vt:lpstr>Duch svätý</vt:lpstr>
      <vt:lpstr>Snímka 4</vt:lpstr>
      <vt:lpstr>Snímka 5</vt:lpstr>
      <vt:lpstr>AKO SA PREJAVUJE duch svätý?</vt:lpstr>
      <vt:lpstr>DARY  ducha svätého</vt:lpstr>
      <vt:lpstr>ROZUM</vt:lpstr>
      <vt:lpstr>DARY DUCHA SVÄTÉHO  – ICH VÝZNAM PRE KRESŤANA</vt:lpstr>
      <vt:lpstr>Dar múdrosti</vt:lpstr>
      <vt:lpstr>Snímka 11</vt:lpstr>
      <vt:lpstr>Dar Rozumu</vt:lpstr>
      <vt:lpstr>Dar Rady</vt:lpstr>
      <vt:lpstr>Snímka 14</vt:lpstr>
      <vt:lpstr>Dar sily</vt:lpstr>
      <vt:lpstr>DAR pOZNANIA</vt:lpstr>
      <vt:lpstr>Snímka 17</vt:lpstr>
      <vt:lpstr>Dar nábožnosti</vt:lpstr>
      <vt:lpstr>Dar Bázne pred Bohom</vt:lpstr>
      <vt:lpstr>Dar Bázne pred Bohom</vt:lpstr>
      <vt:lpstr>Snímka 21</vt:lpstr>
      <vt:lpstr>Snímka 22</vt:lpstr>
      <vt:lpstr>DUCHu SVÄTý,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Podstrelenec</dc:creator>
  <cp:lastModifiedBy>Používateľ systému Windows</cp:lastModifiedBy>
  <cp:revision>67</cp:revision>
  <dcterms:created xsi:type="dcterms:W3CDTF">2017-02-04T15:44:42Z</dcterms:created>
  <dcterms:modified xsi:type="dcterms:W3CDTF">2020-05-26T09:56:32Z</dcterms:modified>
</cp:coreProperties>
</file>