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8" r:id="rId5"/>
    <p:sldId id="263" r:id="rId6"/>
    <p:sldId id="266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vobodova.ivana@gmail.com" TargetMode="External"/><Relationship Id="rId2" Type="http://schemas.openxmlformats.org/officeDocument/2006/relationships/hyperlink" Target="https://videoportal.joj.sk/sudna-sien/epizoda/2651-sudna-si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20525149">
            <a:off x="540544" y="3429000"/>
            <a:ext cx="8062912" cy="2057400"/>
          </a:xfrm>
        </p:spPr>
        <p:txBody>
          <a:bodyPr>
            <a:noAutofit/>
          </a:bodyPr>
          <a:lstStyle/>
          <a:p>
            <a:r>
              <a:rPr lang="sk-SK" sz="4800" dirty="0" smtClean="0">
                <a:solidFill>
                  <a:srgbClr val="00B0F0"/>
                </a:solidFill>
              </a:rPr>
              <a:t>Motto ,,Tri príkazy práva: čestne žiť, inému neškodiť, každému dať, čo mu patrí.“</a:t>
            </a:r>
            <a:endParaRPr lang="sk-SK" sz="4800" dirty="0">
              <a:solidFill>
                <a:srgbClr val="00B0F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Právne inštitúcie Slovenskej Republiky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Úloha</a:t>
            </a:r>
            <a:r>
              <a:rPr lang="en-IE" dirty="0" smtClean="0"/>
              <a:t>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E" dirty="0" smtClean="0"/>
              <a:t>      </a:t>
            </a:r>
            <a:r>
              <a:rPr lang="en-IE" sz="4000" dirty="0" err="1" smtClean="0"/>
              <a:t>Pozri</a:t>
            </a:r>
            <a:r>
              <a:rPr lang="en-IE" sz="4000" dirty="0" smtClean="0"/>
              <a:t> </a:t>
            </a:r>
            <a:r>
              <a:rPr lang="en-IE" sz="4000" dirty="0" err="1" smtClean="0"/>
              <a:t>si</a:t>
            </a:r>
            <a:r>
              <a:rPr lang="en-IE" sz="4000" dirty="0" smtClean="0"/>
              <a:t> </a:t>
            </a:r>
            <a:r>
              <a:rPr lang="en-IE" sz="4000" dirty="0" err="1" smtClean="0"/>
              <a:t>priložené</a:t>
            </a:r>
            <a:r>
              <a:rPr lang="en-IE" sz="4000" dirty="0" smtClean="0"/>
              <a:t> video-</a:t>
            </a:r>
            <a:r>
              <a:rPr lang="en-IE" sz="4000" dirty="0" err="1" smtClean="0"/>
              <a:t>súdny</a:t>
            </a:r>
            <a:r>
              <a:rPr lang="en-IE" sz="4000" dirty="0" smtClean="0"/>
              <a:t> </a:t>
            </a:r>
            <a:r>
              <a:rPr lang="en-IE" sz="4000" dirty="0" err="1" smtClean="0"/>
              <a:t>proces</a:t>
            </a:r>
            <a:endParaRPr lang="en-IE" sz="4000" dirty="0" smtClean="0"/>
          </a:p>
          <a:p>
            <a:pPr>
              <a:buNone/>
            </a:pPr>
            <a:r>
              <a:rPr lang="en-IE" sz="4000" dirty="0" smtClean="0"/>
              <a:t>    </a:t>
            </a:r>
            <a:r>
              <a:rPr lang="en-IE" sz="4000" dirty="0" err="1" smtClean="0"/>
              <a:t>Poznamenaj</a:t>
            </a:r>
            <a:r>
              <a:rPr lang="en-IE" sz="4000" dirty="0" smtClean="0"/>
              <a:t> </a:t>
            </a:r>
            <a:r>
              <a:rPr lang="en-IE" sz="4000" dirty="0" err="1" smtClean="0"/>
              <a:t>si</a:t>
            </a:r>
            <a:r>
              <a:rPr lang="en-IE" sz="4000" dirty="0" smtClean="0"/>
              <a:t> do </a:t>
            </a:r>
            <a:r>
              <a:rPr lang="en-IE" sz="4000" dirty="0" err="1" smtClean="0"/>
              <a:t>zošita</a:t>
            </a:r>
            <a:r>
              <a:rPr lang="en-IE" sz="4000" dirty="0" smtClean="0"/>
              <a:t>:</a:t>
            </a:r>
          </a:p>
          <a:p>
            <a:r>
              <a:rPr lang="en-IE" sz="4000" dirty="0" err="1" smtClean="0"/>
              <a:t>Aký</a:t>
            </a:r>
            <a:r>
              <a:rPr lang="en-IE" sz="4000" dirty="0" smtClean="0"/>
              <a:t> </a:t>
            </a:r>
            <a:r>
              <a:rPr lang="en-IE" sz="4000" dirty="0" err="1" smtClean="0"/>
              <a:t>tretný</a:t>
            </a:r>
            <a:r>
              <a:rPr lang="en-IE" sz="4000" dirty="0" smtClean="0"/>
              <a:t> </a:t>
            </a:r>
            <a:r>
              <a:rPr lang="en-IE" sz="4000" dirty="0" err="1" smtClean="0"/>
              <a:t>čin</a:t>
            </a:r>
            <a:r>
              <a:rPr lang="en-IE" sz="4000" dirty="0" smtClean="0"/>
              <a:t> </a:t>
            </a:r>
            <a:r>
              <a:rPr lang="en-IE" sz="4000" dirty="0" err="1" smtClean="0"/>
              <a:t>bol</a:t>
            </a:r>
            <a:r>
              <a:rPr lang="en-IE" sz="4000" dirty="0" smtClean="0"/>
              <a:t> </a:t>
            </a:r>
            <a:r>
              <a:rPr lang="en-IE" sz="4000" dirty="0" err="1" smtClean="0"/>
              <a:t>prejednávaný</a:t>
            </a:r>
            <a:r>
              <a:rPr lang="en-IE" sz="4000" dirty="0" smtClean="0"/>
              <a:t>?</a:t>
            </a:r>
          </a:p>
          <a:p>
            <a:r>
              <a:rPr lang="en-IE" sz="4000" dirty="0" err="1" smtClean="0"/>
              <a:t>Kto</a:t>
            </a:r>
            <a:r>
              <a:rPr lang="en-IE" sz="4000" dirty="0" smtClean="0"/>
              <a:t> </a:t>
            </a:r>
            <a:r>
              <a:rPr lang="en-IE" sz="4000" dirty="0" err="1" smtClean="0"/>
              <a:t>bol</a:t>
            </a:r>
            <a:r>
              <a:rPr lang="en-IE" sz="4000" dirty="0" smtClean="0"/>
              <a:t> </a:t>
            </a:r>
            <a:r>
              <a:rPr lang="en-IE" sz="4000" dirty="0" err="1" smtClean="0"/>
              <a:t>obžalovaný</a:t>
            </a:r>
            <a:r>
              <a:rPr lang="en-IE" sz="4000" dirty="0" smtClean="0"/>
              <a:t>?</a:t>
            </a:r>
          </a:p>
          <a:p>
            <a:r>
              <a:rPr lang="en-IE" sz="4000" dirty="0" err="1" smtClean="0"/>
              <a:t>Bol</a:t>
            </a:r>
            <a:r>
              <a:rPr lang="en-IE" sz="4000" dirty="0" smtClean="0"/>
              <a:t> </a:t>
            </a:r>
            <a:r>
              <a:rPr lang="en-IE" sz="4000" dirty="0" err="1" smtClean="0"/>
              <a:t>obžalovaný</a:t>
            </a:r>
            <a:r>
              <a:rPr lang="en-IE" sz="4000" dirty="0" smtClean="0"/>
              <a:t> </a:t>
            </a:r>
            <a:r>
              <a:rPr lang="en-IE" sz="4000" dirty="0" err="1" smtClean="0"/>
              <a:t>uznaný</a:t>
            </a:r>
            <a:r>
              <a:rPr lang="en-IE" sz="4000" dirty="0" smtClean="0"/>
              <a:t> </a:t>
            </a:r>
            <a:r>
              <a:rPr lang="en-IE" sz="4000" dirty="0" err="1" smtClean="0"/>
              <a:t>vinný</a:t>
            </a:r>
            <a:r>
              <a:rPr lang="en-IE" sz="4000" dirty="0" smtClean="0"/>
              <a:t> </a:t>
            </a:r>
            <a:r>
              <a:rPr lang="en-IE" sz="4000" dirty="0" err="1" smtClean="0"/>
              <a:t>alebo</a:t>
            </a:r>
            <a:r>
              <a:rPr lang="en-IE" sz="4000" dirty="0" smtClean="0"/>
              <a:t> </a:t>
            </a:r>
            <a:r>
              <a:rPr lang="en-IE" sz="4000" dirty="0" err="1" smtClean="0"/>
              <a:t>nevinný</a:t>
            </a:r>
            <a:r>
              <a:rPr lang="en-IE" sz="4000" dirty="0" smtClean="0"/>
              <a:t> ?</a:t>
            </a:r>
          </a:p>
          <a:p>
            <a:pPr>
              <a:buNone/>
            </a:pPr>
            <a:endParaRPr lang="en-IE" sz="4000" dirty="0" smtClean="0"/>
          </a:p>
          <a:p>
            <a:pPr>
              <a:buNone/>
            </a:pPr>
            <a:r>
              <a:rPr lang="en-IE" sz="4400" dirty="0" smtClean="0">
                <a:hlinkClick r:id="rId2"/>
              </a:rPr>
              <a:t>https://videoportal.joj.sk/sudna-sien/epizoda/2651-sudna-sien</a:t>
            </a:r>
            <a:endParaRPr lang="en-IE" sz="4400" dirty="0" smtClean="0"/>
          </a:p>
          <a:p>
            <a:pPr>
              <a:buNone/>
            </a:pPr>
            <a:endParaRPr lang="en-IE" sz="4400" dirty="0" smtClean="0"/>
          </a:p>
          <a:p>
            <a:pPr>
              <a:buNone/>
            </a:pPr>
            <a:r>
              <a:rPr lang="en-IE" sz="3800" dirty="0" smtClean="0"/>
              <a:t>    </a:t>
            </a:r>
            <a:r>
              <a:rPr lang="en-IE" sz="3800" dirty="0" err="1" smtClean="0"/>
              <a:t>Opísané</a:t>
            </a:r>
            <a:r>
              <a:rPr lang="en-IE" sz="3800" dirty="0" smtClean="0"/>
              <a:t> </a:t>
            </a:r>
            <a:r>
              <a:rPr lang="en-IE" sz="3800" dirty="0" err="1" smtClean="0"/>
              <a:t>poznámky+o</a:t>
            </a:r>
            <a:r>
              <a:rPr lang="en-IE" sz="3800" dirty="0" err="1" smtClean="0"/>
              <a:t>dpovede</a:t>
            </a:r>
            <a:r>
              <a:rPr lang="en-IE" sz="3800" dirty="0" smtClean="0"/>
              <a:t>  </a:t>
            </a:r>
            <a:r>
              <a:rPr lang="en-IE" sz="3800" dirty="0" err="1" smtClean="0"/>
              <a:t>na</a:t>
            </a:r>
            <a:r>
              <a:rPr lang="en-IE" sz="3800" dirty="0" smtClean="0"/>
              <a:t> </a:t>
            </a:r>
            <a:r>
              <a:rPr lang="en-IE" sz="3800" dirty="0" err="1" smtClean="0"/>
              <a:t>otázky</a:t>
            </a:r>
            <a:r>
              <a:rPr lang="en-IE" sz="3800" dirty="0" smtClean="0"/>
              <a:t> z </a:t>
            </a:r>
            <a:r>
              <a:rPr lang="en-IE" sz="3800" dirty="0" err="1" smtClean="0"/>
              <a:t>videa</a:t>
            </a:r>
            <a:r>
              <a:rPr lang="en-IE" sz="3800" dirty="0" smtClean="0"/>
              <a:t> </a:t>
            </a:r>
            <a:r>
              <a:rPr lang="en-IE" sz="3800" dirty="0" smtClean="0"/>
              <a:t> </a:t>
            </a:r>
            <a:r>
              <a:rPr lang="en-IE" sz="3800" dirty="0" err="1" smtClean="0"/>
              <a:t>napíš</a:t>
            </a:r>
            <a:r>
              <a:rPr lang="en-IE" sz="3800" dirty="0" smtClean="0"/>
              <a:t> </a:t>
            </a:r>
            <a:r>
              <a:rPr lang="en-IE" sz="3800" dirty="0" smtClean="0"/>
              <a:t> do </a:t>
            </a:r>
            <a:r>
              <a:rPr lang="en-IE" sz="3800" dirty="0" err="1" smtClean="0"/>
              <a:t>zošita</a:t>
            </a:r>
            <a:r>
              <a:rPr lang="en-IE" sz="3800" dirty="0" smtClean="0"/>
              <a:t>+</a:t>
            </a:r>
            <a:r>
              <a:rPr lang="en-IE" sz="3800" dirty="0" smtClean="0"/>
              <a:t> </a:t>
            </a:r>
            <a:r>
              <a:rPr lang="en-IE" sz="3800" dirty="0" err="1" smtClean="0"/>
              <a:t>pošli</a:t>
            </a:r>
            <a:r>
              <a:rPr lang="en-IE" sz="3800" dirty="0" smtClean="0"/>
              <a:t> </a:t>
            </a:r>
            <a:r>
              <a:rPr lang="en-IE" sz="3800" dirty="0" err="1" smtClean="0"/>
              <a:t>na</a:t>
            </a:r>
            <a:r>
              <a:rPr lang="en-IE" sz="3800" dirty="0" smtClean="0"/>
              <a:t> mail </a:t>
            </a:r>
            <a:r>
              <a:rPr lang="en-IE" sz="3800" dirty="0" smtClean="0">
                <a:hlinkClick r:id="rId3"/>
              </a:rPr>
              <a:t>svobodova.ivana@gmail.com</a:t>
            </a:r>
            <a:endParaRPr lang="en-IE" sz="3800" dirty="0" smtClean="0"/>
          </a:p>
          <a:p>
            <a:pPr>
              <a:buNone/>
            </a:pPr>
            <a:r>
              <a:rPr lang="en-IE" sz="3800" dirty="0" smtClean="0"/>
              <a:t>      </a:t>
            </a:r>
          </a:p>
          <a:p>
            <a:pPr>
              <a:buNone/>
            </a:pPr>
            <a:endParaRPr lang="en-IE" sz="4400" dirty="0" smtClean="0"/>
          </a:p>
          <a:p>
            <a:pPr>
              <a:buNone/>
            </a:pPr>
            <a:endParaRPr lang="en-IE" sz="4400" dirty="0" smtClean="0"/>
          </a:p>
          <a:p>
            <a:pPr>
              <a:buNone/>
            </a:pPr>
            <a:endParaRPr lang="en-I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E" sz="3600" dirty="0" smtClean="0"/>
              <a:t>   </a:t>
            </a:r>
            <a:r>
              <a:rPr lang="sk-SK" sz="3600" dirty="0" smtClean="0"/>
              <a:t>V demokratickom štáte musí mať občan istotu, že ak budú porušované jeho práva, štát mu poskytne účinnú ochranu.</a:t>
            </a:r>
          </a:p>
          <a:p>
            <a:pPr>
              <a:buNone/>
            </a:pPr>
            <a:r>
              <a:rPr lang="en-IE" sz="3600" dirty="0" smtClean="0"/>
              <a:t>   </a:t>
            </a:r>
            <a:r>
              <a:rPr lang="sk-SK" sz="3600" dirty="0" smtClean="0"/>
              <a:t>Medzi najdôležitejšie orgány ochrany práva, ktoré zriaduje štát, patrí</a:t>
            </a:r>
            <a:r>
              <a:rPr lang="en-IE" sz="3600" dirty="0" smtClean="0"/>
              <a:t>:</a:t>
            </a:r>
          </a:p>
          <a:p>
            <a:r>
              <a:rPr lang="sk-SK" sz="3600" dirty="0" smtClean="0"/>
              <a:t> Polícia,</a:t>
            </a:r>
            <a:endParaRPr lang="en-IE" sz="3600" dirty="0" smtClean="0"/>
          </a:p>
          <a:p>
            <a:pPr algn="just"/>
            <a:r>
              <a:rPr lang="sk-SK" sz="3600" dirty="0" smtClean="0"/>
              <a:t>Prokuratúra,</a:t>
            </a:r>
            <a:endParaRPr lang="en-IE" sz="3600" dirty="0" smtClean="0"/>
          </a:p>
          <a:p>
            <a:r>
              <a:rPr lang="sk-SK" sz="3600" dirty="0" smtClean="0"/>
              <a:t>Súdy,</a:t>
            </a:r>
            <a:endParaRPr lang="en-IE" sz="3600" dirty="0" smtClean="0"/>
          </a:p>
          <a:p>
            <a:r>
              <a:rPr lang="sk-SK" sz="3600" dirty="0" smtClean="0"/>
              <a:t>advokácia </a:t>
            </a:r>
            <a:endParaRPr lang="en-IE" sz="3600" dirty="0" smtClean="0"/>
          </a:p>
          <a:p>
            <a:r>
              <a:rPr lang="en-IE" sz="3600" dirty="0" smtClean="0"/>
              <a:t>n</a:t>
            </a:r>
            <a:r>
              <a:rPr lang="sk-SK" sz="3600" dirty="0" smtClean="0"/>
              <a:t>otárstvo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IE" dirty="0" err="1" smtClean="0">
                <a:latin typeface="Franklin Gothic Demi Cond" pitchFamily="34" charset="0"/>
              </a:rPr>
              <a:t>Čo</a:t>
            </a:r>
            <a:r>
              <a:rPr lang="en-IE" dirty="0" smtClean="0">
                <a:latin typeface="Franklin Gothic Demi Cond" pitchFamily="34" charset="0"/>
              </a:rPr>
              <a:t> je </a:t>
            </a:r>
            <a:r>
              <a:rPr lang="en-IE" dirty="0" err="1" smtClean="0">
                <a:latin typeface="Franklin Gothic Demi Cond" pitchFamily="34" charset="0"/>
              </a:rPr>
              <a:t>súdny</a:t>
            </a:r>
            <a:r>
              <a:rPr lang="en-IE" dirty="0" smtClean="0">
                <a:latin typeface="Franklin Gothic Demi Cond" pitchFamily="34" charset="0"/>
              </a:rPr>
              <a:t> </a:t>
            </a:r>
            <a:r>
              <a:rPr lang="en-IE" dirty="0" err="1" smtClean="0">
                <a:latin typeface="Franklin Gothic Demi Cond" pitchFamily="34" charset="0"/>
              </a:rPr>
              <a:t>proces</a:t>
            </a:r>
            <a:r>
              <a:rPr lang="en-IE" dirty="0" smtClean="0">
                <a:latin typeface="Franklin Gothic Demi Cond" pitchFamily="34" charset="0"/>
              </a:rPr>
              <a:t>?</a:t>
            </a:r>
            <a:endParaRPr lang="en-IE" dirty="0">
              <a:latin typeface="Franklin Gothic Demi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sz="5400" dirty="0" err="1" smtClean="0"/>
              <a:t>Hlavné</a:t>
            </a:r>
            <a:r>
              <a:rPr lang="en-IE" sz="5400" dirty="0" smtClean="0"/>
              <a:t> </a:t>
            </a:r>
            <a:r>
              <a:rPr lang="en-IE" sz="5400" dirty="0" err="1" smtClean="0"/>
              <a:t>pojednávanie</a:t>
            </a:r>
            <a:endParaRPr lang="en-IE" sz="5400" dirty="0" smtClean="0"/>
          </a:p>
          <a:p>
            <a:pPr algn="ctr">
              <a:buNone/>
            </a:pPr>
            <a:r>
              <a:rPr lang="en-IE" sz="5400" dirty="0" smtClean="0"/>
              <a:t> v </a:t>
            </a:r>
          </a:p>
          <a:p>
            <a:pPr algn="ctr">
              <a:buNone/>
            </a:pPr>
            <a:r>
              <a:rPr lang="en-IE" sz="5400" dirty="0" err="1" smtClean="0"/>
              <a:t>trestnej</a:t>
            </a:r>
            <a:r>
              <a:rPr lang="en-IE" sz="5400" dirty="0" smtClean="0"/>
              <a:t> </a:t>
            </a:r>
            <a:r>
              <a:rPr lang="en-IE" sz="5400" dirty="0" err="1" smtClean="0"/>
              <a:t>veci</a:t>
            </a:r>
            <a:endParaRPr lang="en-IE" sz="5400" dirty="0"/>
          </a:p>
        </p:txBody>
      </p:sp>
      <p:pic>
        <p:nvPicPr>
          <p:cNvPr id="1026" name="Picture 2" descr="Súdny proces s Liborom J. sa nekonal, je odročený na mar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343400"/>
            <a:ext cx="3810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err="1" smtClean="0">
                <a:latin typeface="Franklin Gothic Demi Cond" pitchFamily="34" charset="0"/>
              </a:rPr>
              <a:t>Kto</a:t>
            </a:r>
            <a:r>
              <a:rPr lang="en-IE" b="1" dirty="0" smtClean="0">
                <a:latin typeface="Franklin Gothic Demi Cond" pitchFamily="34" charset="0"/>
              </a:rPr>
              <a:t> </a:t>
            </a:r>
            <a:r>
              <a:rPr lang="en-IE" b="1" dirty="0" err="1" smtClean="0">
                <a:latin typeface="Franklin Gothic Demi Cond" pitchFamily="34" charset="0"/>
              </a:rPr>
              <a:t>musí</a:t>
            </a:r>
            <a:r>
              <a:rPr lang="en-IE" b="1" dirty="0" smtClean="0">
                <a:latin typeface="Franklin Gothic Demi Cond" pitchFamily="34" charset="0"/>
              </a:rPr>
              <a:t> </a:t>
            </a:r>
            <a:r>
              <a:rPr lang="en-IE" b="1" dirty="0" err="1" smtClean="0">
                <a:latin typeface="Franklin Gothic Demi Cond" pitchFamily="34" charset="0"/>
              </a:rPr>
              <a:t>byť</a:t>
            </a:r>
            <a:r>
              <a:rPr lang="en-IE" b="1" dirty="0" smtClean="0">
                <a:latin typeface="Franklin Gothic Demi Cond" pitchFamily="34" charset="0"/>
              </a:rPr>
              <a:t> </a:t>
            </a:r>
            <a:r>
              <a:rPr lang="sk-SK" b="1" dirty="0" smtClean="0">
                <a:latin typeface="Franklin Gothic Demi Cond" pitchFamily="34" charset="0"/>
              </a:rPr>
              <a:t> súdnej sieni </a:t>
            </a:r>
            <a:r>
              <a:rPr lang="en-IE" b="1" dirty="0" smtClean="0">
                <a:latin typeface="Franklin Gothic Demi Cond" pitchFamily="34" charset="0"/>
              </a:rPr>
              <a:t>?</a:t>
            </a:r>
            <a:endParaRPr lang="sk-SK" b="1" dirty="0">
              <a:latin typeface="Franklin Gothic Demi Con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sz="3200" b="1" dirty="0" smtClean="0"/>
              <a:t>-</a:t>
            </a:r>
            <a:r>
              <a:rPr lang="en-IE" sz="3200" b="1" dirty="0" err="1" smtClean="0"/>
              <a:t>prokurátor</a:t>
            </a:r>
            <a:r>
              <a:rPr lang="en-IE" dirty="0" smtClean="0"/>
              <a:t>-</a:t>
            </a:r>
            <a:r>
              <a:rPr lang="sk-SK" dirty="0" smtClean="0"/>
              <a:t> v mene štátu podáva obžalobu na obvineného, ktorý sa na súde stáva obžalovaným.</a:t>
            </a:r>
          </a:p>
          <a:p>
            <a:endParaRPr lang="sk-SK" dirty="0" smtClean="0"/>
          </a:p>
          <a:p>
            <a:r>
              <a:rPr lang="en-IE" sz="3200" b="1" dirty="0" smtClean="0"/>
              <a:t>-</a:t>
            </a:r>
            <a:r>
              <a:rPr lang="en-IE" sz="3200" b="1" dirty="0" err="1" smtClean="0"/>
              <a:t>advokát</a:t>
            </a:r>
            <a:r>
              <a:rPr lang="sk-SK" dirty="0" smtClean="0"/>
              <a:t>– obhajuje obžalovaného.</a:t>
            </a:r>
          </a:p>
          <a:p>
            <a:endParaRPr lang="sk-SK" dirty="0" smtClean="0"/>
          </a:p>
          <a:p>
            <a:r>
              <a:rPr lang="en-IE" sz="3200" b="1" dirty="0" smtClean="0"/>
              <a:t>-</a:t>
            </a:r>
            <a:r>
              <a:rPr lang="en-IE" sz="3200" b="1" dirty="0" err="1" smtClean="0"/>
              <a:t>sudca</a:t>
            </a:r>
            <a:r>
              <a:rPr lang="en-IE" sz="3200" b="1" dirty="0" smtClean="0"/>
              <a:t>(</a:t>
            </a:r>
            <a:r>
              <a:rPr lang="en-IE" sz="3200" b="1" dirty="0" err="1" smtClean="0"/>
              <a:t>senát</a:t>
            </a:r>
            <a:r>
              <a:rPr lang="en-IE" sz="3200" b="1" dirty="0" smtClean="0"/>
              <a:t>)-</a:t>
            </a:r>
            <a:r>
              <a:rPr lang="sk-SK" sz="3200" b="1" dirty="0" smtClean="0"/>
              <a:t> </a:t>
            </a:r>
            <a:r>
              <a:rPr lang="sk-SK" dirty="0" smtClean="0"/>
              <a:t>posúdi vinu či nevinu obžalovaného.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                                    </a:t>
            </a:r>
            <a:r>
              <a:rPr lang="en-IE" sz="2800" b="1" dirty="0" smtClean="0"/>
              <a:t>-</a:t>
            </a:r>
            <a:r>
              <a:rPr lang="en-IE" dirty="0" err="1" smtClean="0"/>
              <a:t>vynesie</a:t>
            </a:r>
            <a:r>
              <a:rPr lang="en-IE" dirty="0" smtClean="0"/>
              <a:t> </a:t>
            </a:r>
            <a:r>
              <a:rPr lang="en-IE" dirty="0" err="1" smtClean="0"/>
              <a:t>rozsudok</a:t>
            </a:r>
            <a:r>
              <a:rPr lang="en-IE" dirty="0" smtClean="0"/>
              <a:t> v </a:t>
            </a:r>
            <a:r>
              <a:rPr lang="en-IE" dirty="0" err="1" smtClean="0"/>
              <a:t>mene</a:t>
            </a:r>
            <a:r>
              <a:rPr lang="en-IE" dirty="0" smtClean="0"/>
              <a:t> SR</a:t>
            </a:r>
            <a:endParaRPr lang="sk-SK" dirty="0" smtClean="0"/>
          </a:p>
        </p:txBody>
      </p:sp>
      <p:pic>
        <p:nvPicPr>
          <p:cNvPr id="5124" name="Picture 4" descr="UčPS - Sudca a súdny úradní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800600"/>
            <a:ext cx="1619250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sk-SK" dirty="0" smtClean="0">
                <a:latin typeface="Franklin Gothic Demi Cond" pitchFamily="34" charset="0"/>
              </a:rPr>
              <a:t>Hlavné pojednávanie na súde</a:t>
            </a:r>
            <a:r>
              <a:rPr lang="en-IE" dirty="0" smtClean="0">
                <a:latin typeface="Franklin Gothic Demi Cond" pitchFamily="34" charset="0"/>
              </a:rPr>
              <a:t> </a:t>
            </a:r>
            <a:endParaRPr lang="en-IE" dirty="0">
              <a:latin typeface="Franklin Gothic Demi Con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v </a:t>
            </a:r>
            <a:r>
              <a:rPr lang="sk-SK" dirty="0" smtClean="0"/>
              <a:t>trestnom konaní platí zásada </a:t>
            </a:r>
            <a:r>
              <a:rPr lang="sk-SK" b="1" dirty="0" smtClean="0"/>
              <a:t>prezumpcie neviny. </a:t>
            </a:r>
            <a:endParaRPr lang="en-IE" b="1" dirty="0" smtClean="0"/>
          </a:p>
          <a:p>
            <a:pPr>
              <a:buNone/>
            </a:pPr>
            <a:r>
              <a:rPr lang="en-IE" b="1" dirty="0" smtClean="0"/>
              <a:t>   </a:t>
            </a:r>
            <a:r>
              <a:rPr lang="sk-SK" sz="1900" dirty="0" smtClean="0"/>
              <a:t>To znamená, že každý, proti komu sa vedie trestné stíhanie, sa považuje za nevinného</a:t>
            </a:r>
            <a:r>
              <a:rPr lang="en-IE" sz="1900" dirty="0" smtClean="0"/>
              <a:t> </a:t>
            </a:r>
            <a:r>
              <a:rPr lang="sk-SK" sz="1900" dirty="0" smtClean="0"/>
              <a:t>až dovtedy, kým mu súd nepreukáže vinu.</a:t>
            </a:r>
            <a:endParaRPr lang="en-IE" sz="1900" dirty="0" smtClean="0"/>
          </a:p>
          <a:p>
            <a:pPr>
              <a:buNone/>
            </a:pPr>
            <a:endParaRPr lang="en-IE" sz="1900" dirty="0" smtClean="0"/>
          </a:p>
          <a:p>
            <a:r>
              <a:rPr lang="sk-SK" b="1" dirty="0" smtClean="0"/>
              <a:t>Rozsudok</a:t>
            </a:r>
            <a:r>
              <a:rPr lang="en-IE" b="1" dirty="0" smtClean="0"/>
              <a:t> -</a:t>
            </a:r>
            <a:r>
              <a:rPr lang="sk-SK" b="1" dirty="0" smtClean="0"/>
              <a:t>oslobodzujúci</a:t>
            </a:r>
            <a:r>
              <a:rPr lang="en-IE" b="1" dirty="0" smtClean="0"/>
              <a:t>(</a:t>
            </a:r>
            <a:r>
              <a:rPr lang="sk-SK" sz="1900" dirty="0" smtClean="0"/>
              <a:t>ak súd obžalovaného uzná za nevinného.)</a:t>
            </a:r>
            <a:r>
              <a:rPr lang="sk-SK" sz="1900" b="1" dirty="0" smtClean="0"/>
              <a:t> </a:t>
            </a:r>
            <a:endParaRPr lang="en-IE" sz="1900" b="1" dirty="0" smtClean="0"/>
          </a:p>
          <a:p>
            <a:pPr>
              <a:buNone/>
            </a:pPr>
            <a:r>
              <a:rPr lang="en-IE" b="1" dirty="0" smtClean="0"/>
              <a:t>                        -</a:t>
            </a:r>
            <a:r>
              <a:rPr lang="sk-SK" b="1" dirty="0" smtClean="0"/>
              <a:t>odsudzujúci</a:t>
            </a:r>
            <a:r>
              <a:rPr lang="en-IE" dirty="0" smtClean="0"/>
              <a:t>(</a:t>
            </a:r>
            <a:r>
              <a:rPr lang="sk-SK" sz="1800" dirty="0" smtClean="0"/>
              <a:t>ak súd uzná obžalovaného za vinného</a:t>
            </a:r>
            <a:r>
              <a:rPr lang="en-IE" dirty="0" smtClean="0"/>
              <a:t>-              </a:t>
            </a:r>
            <a:r>
              <a:rPr lang="en-IE" dirty="0" err="1" smtClean="0"/>
              <a:t>zároveň</a:t>
            </a:r>
            <a:r>
              <a:rPr lang="en-IE" dirty="0" smtClean="0"/>
              <a:t> mu </a:t>
            </a:r>
            <a:r>
              <a:rPr lang="en-IE" dirty="0" err="1" smtClean="0"/>
              <a:t>udelí</a:t>
            </a:r>
            <a:r>
              <a:rPr lang="en-IE" dirty="0" smtClean="0"/>
              <a:t> TREST</a:t>
            </a:r>
          </a:p>
          <a:p>
            <a:pPr>
              <a:buNone/>
            </a:pPr>
            <a:r>
              <a:rPr lang="en-IE" dirty="0" smtClean="0"/>
              <a:t>                        </a:t>
            </a:r>
            <a:endParaRPr lang="en-IE" sz="1800" dirty="0" smtClean="0"/>
          </a:p>
          <a:p>
            <a:r>
              <a:rPr lang="sk-SK" dirty="0" smtClean="0"/>
              <a:t>Ak obžalovaný nie je so súdnym rozhodnutím spokojný, môže sa </a:t>
            </a:r>
            <a:r>
              <a:rPr lang="sk-SK" b="1" dirty="0" smtClean="0"/>
              <a:t>odvolať </a:t>
            </a:r>
            <a:r>
              <a:rPr lang="sk-SK" dirty="0" smtClean="0"/>
              <a:t>k vyššiemu súdu</a:t>
            </a:r>
            <a:endParaRPr lang="en-IE" dirty="0" smtClean="0"/>
          </a:p>
          <a:p>
            <a:endParaRPr lang="en-IE" dirty="0" smtClean="0"/>
          </a:p>
          <a:p>
            <a:r>
              <a:rPr lang="sk-SK" dirty="0" smtClean="0"/>
              <a:t>Ak sa vec na druhý raz uzatvorila, </a:t>
            </a:r>
            <a:r>
              <a:rPr lang="sk-SK" b="1" dirty="0" smtClean="0"/>
              <a:t>rozsudok </a:t>
            </a:r>
            <a:r>
              <a:rPr lang="sk-SK" dirty="0" smtClean="0"/>
              <a:t>sa stáva </a:t>
            </a:r>
            <a:r>
              <a:rPr lang="sk-SK" b="1" dirty="0" smtClean="0"/>
              <a:t>právoplatným</a:t>
            </a:r>
            <a:r>
              <a:rPr lang="en-IE" b="1" dirty="0" smtClean="0"/>
              <a:t>-</a:t>
            </a:r>
            <a:r>
              <a:rPr lang="sk-SK" dirty="0" smtClean="0"/>
              <a:t>obžalovaný sa stáva </a:t>
            </a:r>
            <a:r>
              <a:rPr lang="sk-SK" b="1" dirty="0" smtClean="0"/>
              <a:t>odsúdeným</a:t>
            </a: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Ženu, ktorá močila na korán, vzal sudca do väzby - S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115301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Franklin Gothic Demi Cond" pitchFamily="34" charset="0"/>
              </a:rPr>
              <a:t>Hlavné pojednávanie na súde</a:t>
            </a:r>
            <a:endParaRPr lang="sk-SK" sz="4000" dirty="0">
              <a:latin typeface="Franklin Gothic Demi Cond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048000" y="2057400"/>
            <a:ext cx="3048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Senát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(sudca)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33400" y="30480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Prokurátor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(žalobca)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096000" y="3048000"/>
            <a:ext cx="2438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Advokát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(obhajca)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352800" y="41148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Rozsudok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3352800" y="47244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Odvolanie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3352800" y="54102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Vyšší súd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3352800" y="61722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Právoplatnosť rozsudku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IE" b="1" i="1" dirty="0" err="1" smtClean="0">
                <a:solidFill>
                  <a:schemeClr val="tx1"/>
                </a:solidFill>
              </a:rPr>
              <a:t>Poznámky</a:t>
            </a:r>
            <a:r>
              <a:rPr lang="en-IE" b="1" i="1" dirty="0" smtClean="0">
                <a:solidFill>
                  <a:schemeClr val="tx1"/>
                </a:solidFill>
              </a:rPr>
              <a:t> do </a:t>
            </a:r>
            <a:r>
              <a:rPr lang="en-IE" b="1" i="1" dirty="0" err="1" smtClean="0">
                <a:solidFill>
                  <a:schemeClr val="tx1"/>
                </a:solidFill>
              </a:rPr>
              <a:t>zošita</a:t>
            </a:r>
            <a:endParaRPr lang="sk-SK" b="1" i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Právne predpisy upravujú postup polície, prokurátora a súdov tak, aby boli odhalené trestné činy a ich páchatelia podľa zákona spravodlivo potrestaní </a:t>
            </a:r>
            <a:endParaRPr lang="en-IE" dirty="0" smtClean="0"/>
          </a:p>
          <a:p>
            <a:r>
              <a:rPr lang="sk-SK" b="1" dirty="0" smtClean="0"/>
              <a:t>Polícia</a:t>
            </a:r>
            <a:r>
              <a:rPr lang="en-IE" dirty="0" smtClean="0"/>
              <a:t>-</a:t>
            </a:r>
            <a:r>
              <a:rPr lang="sk-SK" dirty="0" smtClean="0"/>
              <a:t> vyšetruje </a:t>
            </a:r>
            <a:r>
              <a:rPr lang="en-IE" dirty="0" smtClean="0"/>
              <a:t>t</a:t>
            </a:r>
            <a:r>
              <a:rPr lang="sk-SK" dirty="0" smtClean="0"/>
              <a:t>restné činy </a:t>
            </a:r>
            <a:endParaRPr lang="en-IE" dirty="0" smtClean="0"/>
          </a:p>
          <a:p>
            <a:r>
              <a:rPr lang="en-IE" b="1" dirty="0" smtClean="0"/>
              <a:t>P</a:t>
            </a:r>
            <a:r>
              <a:rPr lang="sk-SK" b="1" dirty="0" smtClean="0"/>
              <a:t>okurátor </a:t>
            </a:r>
            <a:r>
              <a:rPr lang="en-IE" dirty="0" smtClean="0"/>
              <a:t>-</a:t>
            </a:r>
            <a:r>
              <a:rPr lang="sk-SK" dirty="0" smtClean="0"/>
              <a:t>podáva obžalobu</a:t>
            </a:r>
            <a:endParaRPr lang="en-IE" dirty="0" smtClean="0"/>
          </a:p>
          <a:p>
            <a:r>
              <a:rPr lang="sk-SK" dirty="0" smtClean="0"/>
              <a:t>Na hlavnom pojednávaní</a:t>
            </a:r>
            <a:r>
              <a:rPr lang="en-IE" dirty="0" smtClean="0"/>
              <a:t>(</a:t>
            </a:r>
            <a:r>
              <a:rPr lang="en-IE" dirty="0" err="1" smtClean="0"/>
              <a:t>súdny</a:t>
            </a:r>
            <a:r>
              <a:rPr lang="en-IE" dirty="0" smtClean="0"/>
              <a:t> </a:t>
            </a:r>
            <a:r>
              <a:rPr lang="en-IE" dirty="0" err="1" smtClean="0"/>
              <a:t>proces</a:t>
            </a:r>
            <a:r>
              <a:rPr lang="en-IE" dirty="0" smtClean="0"/>
              <a:t>)</a:t>
            </a:r>
          </a:p>
          <a:p>
            <a:r>
              <a:rPr lang="sk-SK" b="1" dirty="0" smtClean="0"/>
              <a:t>sudca ale</a:t>
            </a:r>
            <a:r>
              <a:rPr lang="en-IE" b="1" dirty="0" err="1" smtClean="0"/>
              <a:t>bo</a:t>
            </a:r>
            <a:r>
              <a:rPr lang="sk-SK" b="1" dirty="0" smtClean="0"/>
              <a:t> senát </a:t>
            </a:r>
            <a:r>
              <a:rPr lang="sk-SK" dirty="0" smtClean="0"/>
              <a:t>rozhoduje o vine ale</a:t>
            </a:r>
            <a:r>
              <a:rPr lang="en-IE" dirty="0" err="1" smtClean="0"/>
              <a:t>bo</a:t>
            </a:r>
            <a:r>
              <a:rPr lang="sk-SK" dirty="0" smtClean="0"/>
              <a:t> nevine. </a:t>
            </a:r>
            <a:endParaRPr lang="en-IE" dirty="0" smtClean="0"/>
          </a:p>
          <a:p>
            <a:r>
              <a:rPr lang="en-IE" b="1" dirty="0" err="1" smtClean="0"/>
              <a:t>Advokát</a:t>
            </a:r>
            <a:r>
              <a:rPr lang="en-IE" dirty="0" err="1" smtClean="0"/>
              <a:t>-obhajuje</a:t>
            </a:r>
            <a:endParaRPr lang="en-IE" dirty="0" smtClean="0"/>
          </a:p>
          <a:p>
            <a:r>
              <a:rPr lang="sk-SK" dirty="0" smtClean="0"/>
              <a:t>Proti rozhodnutiu súdu možno podať odvolanie. Rozhodnutie sa stáva právoplatným, ke</a:t>
            </a:r>
            <a:r>
              <a:rPr lang="en-IE" dirty="0" smtClean="0"/>
              <a:t>ď</a:t>
            </a:r>
            <a:r>
              <a:rPr lang="sk-SK" dirty="0" smtClean="0"/>
              <a:t> už zákon neumožňuje podať proti nemu odvolanie.</a:t>
            </a:r>
            <a:endParaRPr lang="en-IE" dirty="0" smtClean="0"/>
          </a:p>
          <a:p>
            <a:r>
              <a:rPr lang="en-IE" sz="2800" b="1" dirty="0" err="1" smtClean="0"/>
              <a:t>notárstvo</a:t>
            </a:r>
            <a:r>
              <a:rPr lang="en-IE" sz="2800" dirty="0" err="1" smtClean="0"/>
              <a:t>-slúži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ochranu</a:t>
            </a:r>
            <a:r>
              <a:rPr lang="en-IE" sz="2800" dirty="0" smtClean="0"/>
              <a:t> </a:t>
            </a:r>
            <a:r>
              <a:rPr lang="en-IE" sz="2800" dirty="0" err="1" smtClean="0"/>
              <a:t>práv</a:t>
            </a:r>
            <a:r>
              <a:rPr lang="en-IE" sz="2800" dirty="0" smtClean="0"/>
              <a:t> </a:t>
            </a:r>
            <a:r>
              <a:rPr lang="en-IE" sz="2800" dirty="0" err="1" smtClean="0"/>
              <a:t>občanov</a:t>
            </a:r>
            <a:r>
              <a:rPr lang="en-IE" sz="2800" dirty="0" smtClean="0"/>
              <a:t>(</a:t>
            </a:r>
            <a:r>
              <a:rPr lang="en-IE" sz="2800" dirty="0" err="1" smtClean="0"/>
              <a:t>dedičské</a:t>
            </a:r>
            <a:r>
              <a:rPr lang="en-IE" sz="2800" dirty="0" smtClean="0"/>
              <a:t> </a:t>
            </a:r>
            <a:r>
              <a:rPr lang="en-IE" sz="2800" dirty="0" err="1" smtClean="0"/>
              <a:t>konanie</a:t>
            </a:r>
            <a:r>
              <a:rPr lang="en-IE" sz="2800" dirty="0" smtClean="0"/>
              <a:t>, </a:t>
            </a:r>
            <a:r>
              <a:rPr lang="en-IE" sz="2800" dirty="0" err="1" smtClean="0"/>
              <a:t>osvedčujúvýsledky</a:t>
            </a:r>
            <a:r>
              <a:rPr lang="en-IE" sz="2800" dirty="0" smtClean="0"/>
              <a:t> </a:t>
            </a:r>
            <a:r>
              <a:rPr lang="en-IE" sz="2800" dirty="0" err="1" smtClean="0"/>
              <a:t>hlasovania</a:t>
            </a:r>
            <a:r>
              <a:rPr lang="en-IE" sz="2800" dirty="0" smtClean="0"/>
              <a:t>, </a:t>
            </a:r>
            <a:r>
              <a:rPr lang="en-IE" sz="2800" dirty="0" err="1" smtClean="0"/>
              <a:t>dávajú</a:t>
            </a:r>
            <a:r>
              <a:rPr lang="en-IE" sz="2800" dirty="0" smtClean="0"/>
              <a:t> </a:t>
            </a:r>
            <a:r>
              <a:rPr lang="en-IE" sz="2800" dirty="0" err="1" smtClean="0"/>
              <a:t>osvedčenia-rodné</a:t>
            </a:r>
            <a:r>
              <a:rPr lang="en-IE" sz="2800" dirty="0" smtClean="0"/>
              <a:t> </a:t>
            </a:r>
            <a:r>
              <a:rPr lang="en-IE" sz="2800" dirty="0" err="1" smtClean="0"/>
              <a:t>listy,vysvedčenia</a:t>
            </a:r>
            <a:r>
              <a:rPr lang="en-IE" sz="2800" dirty="0" smtClean="0"/>
              <a:t>,...</a:t>
            </a:r>
          </a:p>
          <a:p>
            <a:r>
              <a:rPr lang="en-IE" sz="2800" dirty="0" smtClean="0"/>
              <a:t>+</a:t>
            </a:r>
            <a:r>
              <a:rPr lang="en-IE" sz="2800" dirty="0" err="1" smtClean="0"/>
              <a:t>slovník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ďalšej</a:t>
            </a:r>
            <a:r>
              <a:rPr lang="en-IE" sz="2800" dirty="0" smtClean="0"/>
              <a:t> </a:t>
            </a:r>
            <a:r>
              <a:rPr lang="en-IE" sz="2800" dirty="0" err="1" smtClean="0"/>
              <a:t>strane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solidFill>
                  <a:schemeClr val="bg1"/>
                </a:solidFill>
              </a:rPr>
              <a:t>Slovník</a:t>
            </a:r>
            <a:endParaRPr lang="sk-SK" sz="6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-</a:t>
            </a:r>
            <a:r>
              <a:rPr lang="en-IE" b="1" dirty="0" err="1" smtClean="0"/>
              <a:t>trestné</a:t>
            </a:r>
            <a:r>
              <a:rPr lang="en-IE" b="1" dirty="0" smtClean="0"/>
              <a:t> </a:t>
            </a:r>
            <a:r>
              <a:rPr lang="en-IE" b="1" dirty="0" err="1" smtClean="0"/>
              <a:t>konanie</a:t>
            </a:r>
            <a:r>
              <a:rPr lang="en-IE" dirty="0" smtClean="0"/>
              <a:t>-p</a:t>
            </a:r>
            <a:r>
              <a:rPr lang="sk-SK" dirty="0" smtClean="0"/>
              <a:t>roces vyšetrovania trestných činov.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- </a:t>
            </a:r>
            <a:r>
              <a:rPr lang="en-IE" b="1" dirty="0" err="1" smtClean="0"/>
              <a:t>delikvencia</a:t>
            </a:r>
            <a:r>
              <a:rPr lang="en-IE" dirty="0" smtClean="0"/>
              <a:t>-</a:t>
            </a:r>
            <a:r>
              <a:rPr lang="sk-SK" dirty="0" smtClean="0"/>
              <a:t>páchanie trestnej činnosti.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- </a:t>
            </a:r>
            <a:r>
              <a:rPr lang="en-IE" b="1" dirty="0" err="1" smtClean="0"/>
              <a:t>vandalizmus</a:t>
            </a:r>
            <a:r>
              <a:rPr lang="en-IE" dirty="0" smtClean="0"/>
              <a:t>-</a:t>
            </a:r>
            <a:r>
              <a:rPr lang="sk-SK" dirty="0" smtClean="0"/>
              <a:t>svojvoľné poškodzovanie alebo ničenie verejného alebo súkromného majetku.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-</a:t>
            </a:r>
            <a:r>
              <a:rPr lang="en-IE" b="1" dirty="0" err="1" smtClean="0"/>
              <a:t>grafit</a:t>
            </a:r>
            <a:r>
              <a:rPr lang="en-IE" dirty="0" smtClean="0"/>
              <a:t>-</a:t>
            </a:r>
            <a:r>
              <a:rPr lang="sk-SK" dirty="0" smtClean="0"/>
              <a:t> nápis či kresba vytváraná sprejom na stenách a železnič</a:t>
            </a:r>
            <a:r>
              <a:rPr lang="en-IE" dirty="0" err="1" smtClean="0"/>
              <a:t>ných</a:t>
            </a:r>
            <a:r>
              <a:rPr lang="en-IE" dirty="0" smtClean="0"/>
              <a:t> </a:t>
            </a:r>
            <a:r>
              <a:rPr lang="sk-SK" dirty="0" smtClean="0"/>
              <a:t>vagonoch a pod.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- </a:t>
            </a:r>
            <a:r>
              <a:rPr lang="en-IE" b="1" dirty="0" smtClean="0"/>
              <a:t>writer</a:t>
            </a:r>
            <a:r>
              <a:rPr lang="en-IE" dirty="0" smtClean="0"/>
              <a:t>-</a:t>
            </a:r>
            <a:r>
              <a:rPr lang="sk-SK" dirty="0" smtClean="0"/>
              <a:t> tvorca grafitov.</a:t>
            </a:r>
            <a:endParaRPr lang="sk-SK" b="1" dirty="0" smtClean="0"/>
          </a:p>
          <a:p>
            <a:pPr>
              <a:buNone/>
            </a:pPr>
            <a:r>
              <a:rPr lang="en-IE" b="1" dirty="0" smtClean="0"/>
              <a:t>-</a:t>
            </a:r>
            <a:r>
              <a:rPr lang="en-IE" b="1" dirty="0" err="1" smtClean="0"/>
              <a:t>prezumpcia</a:t>
            </a:r>
            <a:r>
              <a:rPr lang="en-IE" dirty="0" smtClean="0"/>
              <a:t>-</a:t>
            </a:r>
            <a:r>
              <a:rPr lang="sk-SK" dirty="0" smtClean="0"/>
              <a:t>predpoklad, domienka</a:t>
            </a:r>
            <a:endParaRPr lang="en-IE" dirty="0" smtClean="0"/>
          </a:p>
          <a:p>
            <a:pPr>
              <a:buNone/>
            </a:pPr>
            <a:r>
              <a:rPr lang="en-IE" b="1" dirty="0" smtClean="0"/>
              <a:t>-</a:t>
            </a:r>
            <a:r>
              <a:rPr lang="en-IE" sz="2000" b="1" dirty="0" err="1" smtClean="0"/>
              <a:t>prezumpcia</a:t>
            </a:r>
            <a:r>
              <a:rPr lang="en-IE" sz="2000" b="1" dirty="0" smtClean="0"/>
              <a:t> </a:t>
            </a:r>
            <a:r>
              <a:rPr lang="en-IE" sz="2000" b="1" dirty="0" err="1" smtClean="0"/>
              <a:t>neviny</a:t>
            </a:r>
            <a:r>
              <a:rPr lang="en-IE" sz="2000" dirty="0" err="1" smtClean="0"/>
              <a:t>-znamená</a:t>
            </a:r>
            <a:r>
              <a:rPr lang="en-IE" sz="2000" dirty="0" smtClean="0"/>
              <a:t>, </a:t>
            </a:r>
            <a:r>
              <a:rPr lang="en-IE" sz="2000" dirty="0" err="1" smtClean="0"/>
              <a:t>že</a:t>
            </a:r>
            <a:r>
              <a:rPr lang="en-IE" sz="2000" dirty="0" smtClean="0"/>
              <a:t>, </a:t>
            </a:r>
            <a:r>
              <a:rPr lang="en-IE" sz="2000" dirty="0" err="1" smtClean="0"/>
              <a:t>každý,proti</a:t>
            </a:r>
            <a:r>
              <a:rPr lang="en-IE" sz="2000" dirty="0" smtClean="0"/>
              <a:t> </a:t>
            </a:r>
            <a:r>
              <a:rPr lang="en-IE" sz="2000" dirty="0" err="1" smtClean="0"/>
              <a:t>komu</a:t>
            </a:r>
            <a:r>
              <a:rPr lang="en-IE" sz="2000" dirty="0" smtClean="0"/>
              <a:t> </a:t>
            </a:r>
            <a:r>
              <a:rPr lang="en-IE" sz="2000" dirty="0" err="1" smtClean="0"/>
              <a:t>sa</a:t>
            </a:r>
            <a:r>
              <a:rPr lang="en-IE" sz="2000" dirty="0" smtClean="0"/>
              <a:t> </a:t>
            </a:r>
            <a:r>
              <a:rPr lang="en-IE" sz="2000" dirty="0" err="1" smtClean="0"/>
              <a:t>vedie</a:t>
            </a:r>
            <a:r>
              <a:rPr lang="en-IE" sz="2000" dirty="0" smtClean="0"/>
              <a:t> </a:t>
            </a:r>
            <a:r>
              <a:rPr lang="en-IE" sz="2000" dirty="0" err="1" smtClean="0"/>
              <a:t>trestné</a:t>
            </a:r>
            <a:r>
              <a:rPr lang="en-IE" sz="2000" dirty="0" smtClean="0"/>
              <a:t> </a:t>
            </a:r>
            <a:r>
              <a:rPr lang="en-IE" sz="2000" dirty="0" err="1" smtClean="0"/>
              <a:t>stíhanie,sa</a:t>
            </a:r>
            <a:r>
              <a:rPr lang="en-IE" sz="2000" dirty="0" smtClean="0"/>
              <a:t> </a:t>
            </a:r>
            <a:r>
              <a:rPr lang="en-IE" sz="2000" dirty="0" err="1" smtClean="0"/>
              <a:t>považuje</a:t>
            </a:r>
            <a:r>
              <a:rPr lang="en-IE" sz="2000" dirty="0" smtClean="0"/>
              <a:t> </a:t>
            </a:r>
            <a:r>
              <a:rPr lang="en-IE" sz="2000" dirty="0" err="1" smtClean="0"/>
              <a:t>za</a:t>
            </a:r>
            <a:r>
              <a:rPr lang="en-IE" sz="2000" dirty="0" smtClean="0"/>
              <a:t> </a:t>
            </a:r>
            <a:r>
              <a:rPr lang="en-IE" sz="2000" dirty="0" err="1" smtClean="0"/>
              <a:t>nevinného,pokiaˇmu</a:t>
            </a:r>
            <a:r>
              <a:rPr lang="en-IE" sz="2000" dirty="0" smtClean="0"/>
              <a:t> </a:t>
            </a:r>
            <a:r>
              <a:rPr lang="en-IE" sz="2000" dirty="0" err="1" smtClean="0"/>
              <a:t>súd</a:t>
            </a:r>
            <a:r>
              <a:rPr lang="en-IE" sz="2000" dirty="0" smtClean="0"/>
              <a:t> </a:t>
            </a:r>
            <a:r>
              <a:rPr lang="en-IE" sz="2000" dirty="0" err="1" smtClean="0"/>
              <a:t>neprukáže</a:t>
            </a:r>
            <a:r>
              <a:rPr lang="en-IE" sz="2000" dirty="0" smtClean="0"/>
              <a:t> </a:t>
            </a:r>
            <a:r>
              <a:rPr lang="en-IE" sz="2000" dirty="0" err="1" smtClean="0"/>
              <a:t>vinu</a:t>
            </a:r>
            <a:endParaRPr lang="en-IE" sz="2000" dirty="0" smtClean="0"/>
          </a:p>
          <a:p>
            <a:pPr>
              <a:buNone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257</TotalTime>
  <Words>444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Právne inštitúcie Slovenskej Republiky</vt:lpstr>
      <vt:lpstr>Slide 2</vt:lpstr>
      <vt:lpstr>Čo je súdny proces?</vt:lpstr>
      <vt:lpstr>Kto musí byť  súdnej sieni ?</vt:lpstr>
      <vt:lpstr>Hlavné pojednávanie na súde </vt:lpstr>
      <vt:lpstr>Slide 6</vt:lpstr>
      <vt:lpstr>Hlavné pojednávanie na súde</vt:lpstr>
      <vt:lpstr>Poznámky do zošita</vt:lpstr>
      <vt:lpstr>Slovník</vt:lpstr>
      <vt:lpstr>Úloha: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Bibuska</dc:creator>
  <cp:lastModifiedBy>svobodova.ivana</cp:lastModifiedBy>
  <cp:revision>32</cp:revision>
  <dcterms:created xsi:type="dcterms:W3CDTF">2013-03-17T19:57:03Z</dcterms:created>
  <dcterms:modified xsi:type="dcterms:W3CDTF">2021-03-12T10:16:31Z</dcterms:modified>
</cp:coreProperties>
</file>