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80" r:id="rId7"/>
    <p:sldId id="261" r:id="rId8"/>
    <p:sldId id="262" r:id="rId9"/>
    <p:sldId id="278" r:id="rId10"/>
    <p:sldId id="279" r:id="rId11"/>
    <p:sldId id="263" r:id="rId12"/>
    <p:sldId id="264" r:id="rId13"/>
    <p:sldId id="265" r:id="rId14"/>
    <p:sldId id="266" r:id="rId15"/>
    <p:sldId id="267" r:id="rId16"/>
    <p:sldId id="268" r:id="rId17"/>
    <p:sldId id="269" r:id="rId18"/>
    <p:sldId id="270" r:id="rId19"/>
    <p:sldId id="276" r:id="rId20"/>
    <p:sldId id="271" r:id="rId21"/>
    <p:sldId id="274" r:id="rId22"/>
    <p:sldId id="275" r:id="rId23"/>
    <p:sldId id="277" r:id="rId2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6E214A-27AE-4E37-8027-EE49E0CD43AF}"/>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9D16EEEE-9933-4E40-B5D3-72CE480EF4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ACEA3362-2E7E-4911-A5A0-9688908951FA}"/>
              </a:ext>
            </a:extLst>
          </p:cNvPr>
          <p:cNvSpPr>
            <a:spLocks noGrp="1"/>
          </p:cNvSpPr>
          <p:nvPr>
            <p:ph type="dt" sz="half" idx="10"/>
          </p:nvPr>
        </p:nvSpPr>
        <p:spPr/>
        <p:txBody>
          <a:bodyPr/>
          <a:lstStyle/>
          <a:p>
            <a:fld id="{1D738AB9-E136-4174-A399-E64FF50B057E}" type="datetimeFigureOut">
              <a:rPr lang="pl-PL" smtClean="0"/>
              <a:t>24.03.2021</a:t>
            </a:fld>
            <a:endParaRPr lang="pl-PL"/>
          </a:p>
        </p:txBody>
      </p:sp>
      <p:sp>
        <p:nvSpPr>
          <p:cNvPr id="5" name="Symbol zastępczy stopki 4">
            <a:extLst>
              <a:ext uri="{FF2B5EF4-FFF2-40B4-BE49-F238E27FC236}">
                <a16:creationId xmlns:a16="http://schemas.microsoft.com/office/drawing/2014/main" id="{F5F255F7-0514-4A85-AD87-B7452FC8919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A609CE3-F834-4062-A980-31C5280E329B}"/>
              </a:ext>
            </a:extLst>
          </p:cNvPr>
          <p:cNvSpPr>
            <a:spLocks noGrp="1"/>
          </p:cNvSpPr>
          <p:nvPr>
            <p:ph type="sldNum" sz="quarter" idx="12"/>
          </p:nvPr>
        </p:nvSpPr>
        <p:spPr/>
        <p:txBody>
          <a:bodyPr/>
          <a:lstStyle/>
          <a:p>
            <a:fld id="{B15017E1-FC5A-401A-962E-EB6D4550B2BB}" type="slidenum">
              <a:rPr lang="pl-PL" smtClean="0"/>
              <a:t>‹#›</a:t>
            </a:fld>
            <a:endParaRPr lang="pl-PL"/>
          </a:p>
        </p:txBody>
      </p:sp>
    </p:spTree>
    <p:extLst>
      <p:ext uri="{BB962C8B-B14F-4D97-AF65-F5344CB8AC3E}">
        <p14:creationId xmlns:p14="http://schemas.microsoft.com/office/powerpoint/2010/main" val="2091497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3EF211-858C-4D41-91BC-94B086148344}"/>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70A42B0F-022A-4379-A238-654540565CDF}"/>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8089924-2FD3-495D-A1A0-7798BF022457}"/>
              </a:ext>
            </a:extLst>
          </p:cNvPr>
          <p:cNvSpPr>
            <a:spLocks noGrp="1"/>
          </p:cNvSpPr>
          <p:nvPr>
            <p:ph type="dt" sz="half" idx="10"/>
          </p:nvPr>
        </p:nvSpPr>
        <p:spPr/>
        <p:txBody>
          <a:bodyPr/>
          <a:lstStyle/>
          <a:p>
            <a:fld id="{1D738AB9-E136-4174-A399-E64FF50B057E}" type="datetimeFigureOut">
              <a:rPr lang="pl-PL" smtClean="0"/>
              <a:t>24.03.2021</a:t>
            </a:fld>
            <a:endParaRPr lang="pl-PL"/>
          </a:p>
        </p:txBody>
      </p:sp>
      <p:sp>
        <p:nvSpPr>
          <p:cNvPr id="5" name="Symbol zastępczy stopki 4">
            <a:extLst>
              <a:ext uri="{FF2B5EF4-FFF2-40B4-BE49-F238E27FC236}">
                <a16:creationId xmlns:a16="http://schemas.microsoft.com/office/drawing/2014/main" id="{FEC46E10-902A-4101-A8B4-D64011CB6FB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CF902BC-DACB-42D5-A700-BAE1BF3D5126}"/>
              </a:ext>
            </a:extLst>
          </p:cNvPr>
          <p:cNvSpPr>
            <a:spLocks noGrp="1"/>
          </p:cNvSpPr>
          <p:nvPr>
            <p:ph type="sldNum" sz="quarter" idx="12"/>
          </p:nvPr>
        </p:nvSpPr>
        <p:spPr/>
        <p:txBody>
          <a:bodyPr/>
          <a:lstStyle/>
          <a:p>
            <a:fld id="{B15017E1-FC5A-401A-962E-EB6D4550B2BB}" type="slidenum">
              <a:rPr lang="pl-PL" smtClean="0"/>
              <a:t>‹#›</a:t>
            </a:fld>
            <a:endParaRPr lang="pl-PL"/>
          </a:p>
        </p:txBody>
      </p:sp>
    </p:spTree>
    <p:extLst>
      <p:ext uri="{BB962C8B-B14F-4D97-AF65-F5344CB8AC3E}">
        <p14:creationId xmlns:p14="http://schemas.microsoft.com/office/powerpoint/2010/main" val="27433599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D1C641A7-E43D-4881-83BC-E6AA702FB44F}"/>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C545F07E-42D1-4DD6-B8E3-A51445624CF0}"/>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F3C9F29-A310-436D-A30B-350BF2C9E331}"/>
              </a:ext>
            </a:extLst>
          </p:cNvPr>
          <p:cNvSpPr>
            <a:spLocks noGrp="1"/>
          </p:cNvSpPr>
          <p:nvPr>
            <p:ph type="dt" sz="half" idx="10"/>
          </p:nvPr>
        </p:nvSpPr>
        <p:spPr/>
        <p:txBody>
          <a:bodyPr/>
          <a:lstStyle/>
          <a:p>
            <a:fld id="{1D738AB9-E136-4174-A399-E64FF50B057E}" type="datetimeFigureOut">
              <a:rPr lang="pl-PL" smtClean="0"/>
              <a:t>24.03.2021</a:t>
            </a:fld>
            <a:endParaRPr lang="pl-PL"/>
          </a:p>
        </p:txBody>
      </p:sp>
      <p:sp>
        <p:nvSpPr>
          <p:cNvPr id="5" name="Symbol zastępczy stopki 4">
            <a:extLst>
              <a:ext uri="{FF2B5EF4-FFF2-40B4-BE49-F238E27FC236}">
                <a16:creationId xmlns:a16="http://schemas.microsoft.com/office/drawing/2014/main" id="{D940577A-61EA-4EB7-B19A-1DCC842119E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C3F6B03-CAD8-4ADB-ADDF-4A128E414E27}"/>
              </a:ext>
            </a:extLst>
          </p:cNvPr>
          <p:cNvSpPr>
            <a:spLocks noGrp="1"/>
          </p:cNvSpPr>
          <p:nvPr>
            <p:ph type="sldNum" sz="quarter" idx="12"/>
          </p:nvPr>
        </p:nvSpPr>
        <p:spPr/>
        <p:txBody>
          <a:bodyPr/>
          <a:lstStyle/>
          <a:p>
            <a:fld id="{B15017E1-FC5A-401A-962E-EB6D4550B2BB}" type="slidenum">
              <a:rPr lang="pl-PL" smtClean="0"/>
              <a:t>‹#›</a:t>
            </a:fld>
            <a:endParaRPr lang="pl-PL"/>
          </a:p>
        </p:txBody>
      </p:sp>
    </p:spTree>
    <p:extLst>
      <p:ext uri="{BB962C8B-B14F-4D97-AF65-F5344CB8AC3E}">
        <p14:creationId xmlns:p14="http://schemas.microsoft.com/office/powerpoint/2010/main" val="9257063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B82114B-26E2-4A7A-BC0A-0A80CFAA20F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CEA2988-C4EF-47B7-B44E-768BD3CF68AA}"/>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F944F27-5E5C-4645-A320-EF6553E7B7A7}"/>
              </a:ext>
            </a:extLst>
          </p:cNvPr>
          <p:cNvSpPr>
            <a:spLocks noGrp="1"/>
          </p:cNvSpPr>
          <p:nvPr>
            <p:ph type="dt" sz="half" idx="10"/>
          </p:nvPr>
        </p:nvSpPr>
        <p:spPr/>
        <p:txBody>
          <a:bodyPr/>
          <a:lstStyle/>
          <a:p>
            <a:fld id="{1D738AB9-E136-4174-A399-E64FF50B057E}" type="datetimeFigureOut">
              <a:rPr lang="pl-PL" smtClean="0"/>
              <a:t>24.03.2021</a:t>
            </a:fld>
            <a:endParaRPr lang="pl-PL"/>
          </a:p>
        </p:txBody>
      </p:sp>
      <p:sp>
        <p:nvSpPr>
          <p:cNvPr id="5" name="Symbol zastępczy stopki 4">
            <a:extLst>
              <a:ext uri="{FF2B5EF4-FFF2-40B4-BE49-F238E27FC236}">
                <a16:creationId xmlns:a16="http://schemas.microsoft.com/office/drawing/2014/main" id="{72EDD6EA-25B8-48A8-8461-916EAF26B8E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82AA537-3754-4436-936B-A199472A96A2}"/>
              </a:ext>
            </a:extLst>
          </p:cNvPr>
          <p:cNvSpPr>
            <a:spLocks noGrp="1"/>
          </p:cNvSpPr>
          <p:nvPr>
            <p:ph type="sldNum" sz="quarter" idx="12"/>
          </p:nvPr>
        </p:nvSpPr>
        <p:spPr/>
        <p:txBody>
          <a:bodyPr/>
          <a:lstStyle/>
          <a:p>
            <a:fld id="{B15017E1-FC5A-401A-962E-EB6D4550B2BB}" type="slidenum">
              <a:rPr lang="pl-PL" smtClean="0"/>
              <a:t>‹#›</a:t>
            </a:fld>
            <a:endParaRPr lang="pl-PL"/>
          </a:p>
        </p:txBody>
      </p:sp>
    </p:spTree>
    <p:extLst>
      <p:ext uri="{BB962C8B-B14F-4D97-AF65-F5344CB8AC3E}">
        <p14:creationId xmlns:p14="http://schemas.microsoft.com/office/powerpoint/2010/main" val="42122353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7111D2-FEE5-4C3B-B88F-7F5822641956}"/>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BE98D242-1F4F-4884-907E-9819C41CE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E5B23AB-B097-4933-8341-ACC81D517E90}"/>
              </a:ext>
            </a:extLst>
          </p:cNvPr>
          <p:cNvSpPr>
            <a:spLocks noGrp="1"/>
          </p:cNvSpPr>
          <p:nvPr>
            <p:ph type="dt" sz="half" idx="10"/>
          </p:nvPr>
        </p:nvSpPr>
        <p:spPr/>
        <p:txBody>
          <a:bodyPr/>
          <a:lstStyle/>
          <a:p>
            <a:fld id="{1D738AB9-E136-4174-A399-E64FF50B057E}" type="datetimeFigureOut">
              <a:rPr lang="pl-PL" smtClean="0"/>
              <a:t>24.03.2021</a:t>
            </a:fld>
            <a:endParaRPr lang="pl-PL"/>
          </a:p>
        </p:txBody>
      </p:sp>
      <p:sp>
        <p:nvSpPr>
          <p:cNvPr id="5" name="Symbol zastępczy stopki 4">
            <a:extLst>
              <a:ext uri="{FF2B5EF4-FFF2-40B4-BE49-F238E27FC236}">
                <a16:creationId xmlns:a16="http://schemas.microsoft.com/office/drawing/2014/main" id="{72827854-C3AC-4FA1-9553-C296E5C211A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396FC89-9A54-4284-8A47-0DC11265DE27}"/>
              </a:ext>
            </a:extLst>
          </p:cNvPr>
          <p:cNvSpPr>
            <a:spLocks noGrp="1"/>
          </p:cNvSpPr>
          <p:nvPr>
            <p:ph type="sldNum" sz="quarter" idx="12"/>
          </p:nvPr>
        </p:nvSpPr>
        <p:spPr/>
        <p:txBody>
          <a:bodyPr/>
          <a:lstStyle/>
          <a:p>
            <a:fld id="{B15017E1-FC5A-401A-962E-EB6D4550B2BB}" type="slidenum">
              <a:rPr lang="pl-PL" smtClean="0"/>
              <a:t>‹#›</a:t>
            </a:fld>
            <a:endParaRPr lang="pl-PL"/>
          </a:p>
        </p:txBody>
      </p:sp>
    </p:spTree>
    <p:extLst>
      <p:ext uri="{BB962C8B-B14F-4D97-AF65-F5344CB8AC3E}">
        <p14:creationId xmlns:p14="http://schemas.microsoft.com/office/powerpoint/2010/main" val="3800677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B344EE-02A3-4CBF-99A9-11E7C98BF1E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5EBAF4CC-C2E4-4E61-924A-B2E28A686B07}"/>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BB24CC69-08D4-4BAB-943B-9D3C054431D5}"/>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B32B5527-2D84-4F5E-91EB-132D396B80F7}"/>
              </a:ext>
            </a:extLst>
          </p:cNvPr>
          <p:cNvSpPr>
            <a:spLocks noGrp="1"/>
          </p:cNvSpPr>
          <p:nvPr>
            <p:ph type="dt" sz="half" idx="10"/>
          </p:nvPr>
        </p:nvSpPr>
        <p:spPr/>
        <p:txBody>
          <a:bodyPr/>
          <a:lstStyle/>
          <a:p>
            <a:fld id="{1D738AB9-E136-4174-A399-E64FF50B057E}" type="datetimeFigureOut">
              <a:rPr lang="pl-PL" smtClean="0"/>
              <a:t>24.03.2021</a:t>
            </a:fld>
            <a:endParaRPr lang="pl-PL"/>
          </a:p>
        </p:txBody>
      </p:sp>
      <p:sp>
        <p:nvSpPr>
          <p:cNvPr id="6" name="Symbol zastępczy stopki 5">
            <a:extLst>
              <a:ext uri="{FF2B5EF4-FFF2-40B4-BE49-F238E27FC236}">
                <a16:creationId xmlns:a16="http://schemas.microsoft.com/office/drawing/2014/main" id="{9399E85E-BCDA-4037-BE63-E4C2998CEBA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B2CA8CC-8431-4556-B9FC-C6B700FA4016}"/>
              </a:ext>
            </a:extLst>
          </p:cNvPr>
          <p:cNvSpPr>
            <a:spLocks noGrp="1"/>
          </p:cNvSpPr>
          <p:nvPr>
            <p:ph type="sldNum" sz="quarter" idx="12"/>
          </p:nvPr>
        </p:nvSpPr>
        <p:spPr/>
        <p:txBody>
          <a:bodyPr/>
          <a:lstStyle/>
          <a:p>
            <a:fld id="{B15017E1-FC5A-401A-962E-EB6D4550B2BB}" type="slidenum">
              <a:rPr lang="pl-PL" smtClean="0"/>
              <a:t>‹#›</a:t>
            </a:fld>
            <a:endParaRPr lang="pl-PL"/>
          </a:p>
        </p:txBody>
      </p:sp>
    </p:spTree>
    <p:extLst>
      <p:ext uri="{BB962C8B-B14F-4D97-AF65-F5344CB8AC3E}">
        <p14:creationId xmlns:p14="http://schemas.microsoft.com/office/powerpoint/2010/main" val="3157815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C3C3E2-9026-4F17-B2AB-17F4795DF0C7}"/>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4493EB48-6055-468B-9F64-BEFBC0B917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F0D1D7A-1183-45DD-93F5-DC5BDF1D40E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FD335484-8516-443A-9F38-6B64283689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7F792683-AA17-4E57-AFAF-E705361B3B09}"/>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B65714B0-BD22-4C93-9207-7E2F4712706A}"/>
              </a:ext>
            </a:extLst>
          </p:cNvPr>
          <p:cNvSpPr>
            <a:spLocks noGrp="1"/>
          </p:cNvSpPr>
          <p:nvPr>
            <p:ph type="dt" sz="half" idx="10"/>
          </p:nvPr>
        </p:nvSpPr>
        <p:spPr/>
        <p:txBody>
          <a:bodyPr/>
          <a:lstStyle/>
          <a:p>
            <a:fld id="{1D738AB9-E136-4174-A399-E64FF50B057E}" type="datetimeFigureOut">
              <a:rPr lang="pl-PL" smtClean="0"/>
              <a:t>24.03.2021</a:t>
            </a:fld>
            <a:endParaRPr lang="pl-PL"/>
          </a:p>
        </p:txBody>
      </p:sp>
      <p:sp>
        <p:nvSpPr>
          <p:cNvPr id="8" name="Symbol zastępczy stopki 7">
            <a:extLst>
              <a:ext uri="{FF2B5EF4-FFF2-40B4-BE49-F238E27FC236}">
                <a16:creationId xmlns:a16="http://schemas.microsoft.com/office/drawing/2014/main" id="{D27E611E-4FBE-4E96-9FCD-FCE5A591F1F3}"/>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BB46C0C4-EEC6-4DAC-9719-FD4C350D980E}"/>
              </a:ext>
            </a:extLst>
          </p:cNvPr>
          <p:cNvSpPr>
            <a:spLocks noGrp="1"/>
          </p:cNvSpPr>
          <p:nvPr>
            <p:ph type="sldNum" sz="quarter" idx="12"/>
          </p:nvPr>
        </p:nvSpPr>
        <p:spPr/>
        <p:txBody>
          <a:bodyPr/>
          <a:lstStyle/>
          <a:p>
            <a:fld id="{B15017E1-FC5A-401A-962E-EB6D4550B2BB}" type="slidenum">
              <a:rPr lang="pl-PL" smtClean="0"/>
              <a:t>‹#›</a:t>
            </a:fld>
            <a:endParaRPr lang="pl-PL"/>
          </a:p>
        </p:txBody>
      </p:sp>
    </p:spTree>
    <p:extLst>
      <p:ext uri="{BB962C8B-B14F-4D97-AF65-F5344CB8AC3E}">
        <p14:creationId xmlns:p14="http://schemas.microsoft.com/office/powerpoint/2010/main" val="3976530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29AE5A0-6A79-4080-866A-CE47A7804586}"/>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C4566382-4DA8-42A3-92F5-A2109504CBC8}"/>
              </a:ext>
            </a:extLst>
          </p:cNvPr>
          <p:cNvSpPr>
            <a:spLocks noGrp="1"/>
          </p:cNvSpPr>
          <p:nvPr>
            <p:ph type="dt" sz="half" idx="10"/>
          </p:nvPr>
        </p:nvSpPr>
        <p:spPr/>
        <p:txBody>
          <a:bodyPr/>
          <a:lstStyle/>
          <a:p>
            <a:fld id="{1D738AB9-E136-4174-A399-E64FF50B057E}" type="datetimeFigureOut">
              <a:rPr lang="pl-PL" smtClean="0"/>
              <a:t>24.03.2021</a:t>
            </a:fld>
            <a:endParaRPr lang="pl-PL"/>
          </a:p>
        </p:txBody>
      </p:sp>
      <p:sp>
        <p:nvSpPr>
          <p:cNvPr id="4" name="Symbol zastępczy stopki 3">
            <a:extLst>
              <a:ext uri="{FF2B5EF4-FFF2-40B4-BE49-F238E27FC236}">
                <a16:creationId xmlns:a16="http://schemas.microsoft.com/office/drawing/2014/main" id="{E1557C53-71DD-4F41-9A93-B04BFD492F82}"/>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C5191B08-F13D-4D3C-8172-7D480710AADF}"/>
              </a:ext>
            </a:extLst>
          </p:cNvPr>
          <p:cNvSpPr>
            <a:spLocks noGrp="1"/>
          </p:cNvSpPr>
          <p:nvPr>
            <p:ph type="sldNum" sz="quarter" idx="12"/>
          </p:nvPr>
        </p:nvSpPr>
        <p:spPr/>
        <p:txBody>
          <a:bodyPr/>
          <a:lstStyle/>
          <a:p>
            <a:fld id="{B15017E1-FC5A-401A-962E-EB6D4550B2BB}" type="slidenum">
              <a:rPr lang="pl-PL" smtClean="0"/>
              <a:t>‹#›</a:t>
            </a:fld>
            <a:endParaRPr lang="pl-PL"/>
          </a:p>
        </p:txBody>
      </p:sp>
    </p:spTree>
    <p:extLst>
      <p:ext uri="{BB962C8B-B14F-4D97-AF65-F5344CB8AC3E}">
        <p14:creationId xmlns:p14="http://schemas.microsoft.com/office/powerpoint/2010/main" val="2519324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A179316-CB14-4EE3-BB19-4CE27351700C}"/>
              </a:ext>
            </a:extLst>
          </p:cNvPr>
          <p:cNvSpPr>
            <a:spLocks noGrp="1"/>
          </p:cNvSpPr>
          <p:nvPr>
            <p:ph type="dt" sz="half" idx="10"/>
          </p:nvPr>
        </p:nvSpPr>
        <p:spPr/>
        <p:txBody>
          <a:bodyPr/>
          <a:lstStyle/>
          <a:p>
            <a:fld id="{1D738AB9-E136-4174-A399-E64FF50B057E}" type="datetimeFigureOut">
              <a:rPr lang="pl-PL" smtClean="0"/>
              <a:t>24.03.2021</a:t>
            </a:fld>
            <a:endParaRPr lang="pl-PL"/>
          </a:p>
        </p:txBody>
      </p:sp>
      <p:sp>
        <p:nvSpPr>
          <p:cNvPr id="3" name="Symbol zastępczy stopki 2">
            <a:extLst>
              <a:ext uri="{FF2B5EF4-FFF2-40B4-BE49-F238E27FC236}">
                <a16:creationId xmlns:a16="http://schemas.microsoft.com/office/drawing/2014/main" id="{FBA0EC2C-0EE9-4218-B512-4BEC0393A5B8}"/>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FE2565AB-0323-4E97-AD18-D01DC35CA1D9}"/>
              </a:ext>
            </a:extLst>
          </p:cNvPr>
          <p:cNvSpPr>
            <a:spLocks noGrp="1"/>
          </p:cNvSpPr>
          <p:nvPr>
            <p:ph type="sldNum" sz="quarter" idx="12"/>
          </p:nvPr>
        </p:nvSpPr>
        <p:spPr/>
        <p:txBody>
          <a:bodyPr/>
          <a:lstStyle/>
          <a:p>
            <a:fld id="{B15017E1-FC5A-401A-962E-EB6D4550B2BB}" type="slidenum">
              <a:rPr lang="pl-PL" smtClean="0"/>
              <a:t>‹#›</a:t>
            </a:fld>
            <a:endParaRPr lang="pl-PL"/>
          </a:p>
        </p:txBody>
      </p:sp>
    </p:spTree>
    <p:extLst>
      <p:ext uri="{BB962C8B-B14F-4D97-AF65-F5344CB8AC3E}">
        <p14:creationId xmlns:p14="http://schemas.microsoft.com/office/powerpoint/2010/main" val="2885866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E3156C-6D95-4EB3-9FA8-29DDEAE6799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FF341629-E608-49FF-9827-41026AD55B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6784E147-BCBC-4790-8D79-63C2F64A8E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B814625B-8824-4111-ACB4-FD7C07A06D0C}"/>
              </a:ext>
            </a:extLst>
          </p:cNvPr>
          <p:cNvSpPr>
            <a:spLocks noGrp="1"/>
          </p:cNvSpPr>
          <p:nvPr>
            <p:ph type="dt" sz="half" idx="10"/>
          </p:nvPr>
        </p:nvSpPr>
        <p:spPr/>
        <p:txBody>
          <a:bodyPr/>
          <a:lstStyle/>
          <a:p>
            <a:fld id="{1D738AB9-E136-4174-A399-E64FF50B057E}" type="datetimeFigureOut">
              <a:rPr lang="pl-PL" smtClean="0"/>
              <a:t>24.03.2021</a:t>
            </a:fld>
            <a:endParaRPr lang="pl-PL"/>
          </a:p>
        </p:txBody>
      </p:sp>
      <p:sp>
        <p:nvSpPr>
          <p:cNvPr id="6" name="Symbol zastępczy stopki 5">
            <a:extLst>
              <a:ext uri="{FF2B5EF4-FFF2-40B4-BE49-F238E27FC236}">
                <a16:creationId xmlns:a16="http://schemas.microsoft.com/office/drawing/2014/main" id="{3891DCAF-FF8E-4A3F-BDA6-1D627C2E832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D363AD1-0BE4-4B57-9FB0-F8D247127A79}"/>
              </a:ext>
            </a:extLst>
          </p:cNvPr>
          <p:cNvSpPr>
            <a:spLocks noGrp="1"/>
          </p:cNvSpPr>
          <p:nvPr>
            <p:ph type="sldNum" sz="quarter" idx="12"/>
          </p:nvPr>
        </p:nvSpPr>
        <p:spPr/>
        <p:txBody>
          <a:bodyPr/>
          <a:lstStyle/>
          <a:p>
            <a:fld id="{B15017E1-FC5A-401A-962E-EB6D4550B2BB}" type="slidenum">
              <a:rPr lang="pl-PL" smtClean="0"/>
              <a:t>‹#›</a:t>
            </a:fld>
            <a:endParaRPr lang="pl-PL"/>
          </a:p>
        </p:txBody>
      </p:sp>
    </p:spTree>
    <p:extLst>
      <p:ext uri="{BB962C8B-B14F-4D97-AF65-F5344CB8AC3E}">
        <p14:creationId xmlns:p14="http://schemas.microsoft.com/office/powerpoint/2010/main" val="513960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092215-6F27-4880-AADC-5A55E638832A}"/>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2413FE46-4E9D-4A26-BF04-2F9AF8613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5EE335D-0FBC-4A36-96B8-B667359BF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5F3313E-BCD6-493B-8339-4742726D7C50}"/>
              </a:ext>
            </a:extLst>
          </p:cNvPr>
          <p:cNvSpPr>
            <a:spLocks noGrp="1"/>
          </p:cNvSpPr>
          <p:nvPr>
            <p:ph type="dt" sz="half" idx="10"/>
          </p:nvPr>
        </p:nvSpPr>
        <p:spPr/>
        <p:txBody>
          <a:bodyPr/>
          <a:lstStyle/>
          <a:p>
            <a:fld id="{1D738AB9-E136-4174-A399-E64FF50B057E}" type="datetimeFigureOut">
              <a:rPr lang="pl-PL" smtClean="0"/>
              <a:t>24.03.2021</a:t>
            </a:fld>
            <a:endParaRPr lang="pl-PL"/>
          </a:p>
        </p:txBody>
      </p:sp>
      <p:sp>
        <p:nvSpPr>
          <p:cNvPr id="6" name="Symbol zastępczy stopki 5">
            <a:extLst>
              <a:ext uri="{FF2B5EF4-FFF2-40B4-BE49-F238E27FC236}">
                <a16:creationId xmlns:a16="http://schemas.microsoft.com/office/drawing/2014/main" id="{AEF02096-2D03-418B-8D09-7674785ECF9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CE57725-257E-4B9D-82E6-6805AAB473C9}"/>
              </a:ext>
            </a:extLst>
          </p:cNvPr>
          <p:cNvSpPr>
            <a:spLocks noGrp="1"/>
          </p:cNvSpPr>
          <p:nvPr>
            <p:ph type="sldNum" sz="quarter" idx="12"/>
          </p:nvPr>
        </p:nvSpPr>
        <p:spPr/>
        <p:txBody>
          <a:bodyPr/>
          <a:lstStyle/>
          <a:p>
            <a:fld id="{B15017E1-FC5A-401A-962E-EB6D4550B2BB}" type="slidenum">
              <a:rPr lang="pl-PL" smtClean="0"/>
              <a:t>‹#›</a:t>
            </a:fld>
            <a:endParaRPr lang="pl-PL"/>
          </a:p>
        </p:txBody>
      </p:sp>
    </p:spTree>
    <p:extLst>
      <p:ext uri="{BB962C8B-B14F-4D97-AF65-F5344CB8AC3E}">
        <p14:creationId xmlns:p14="http://schemas.microsoft.com/office/powerpoint/2010/main" val="13074997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419991F3-FBD1-4414-BAB8-4EF98A7AC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9E6ED146-D27B-4F73-9CA6-584A72619E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6DA770F-4CEE-425C-BDD2-116231811C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38AB9-E136-4174-A399-E64FF50B057E}" type="datetimeFigureOut">
              <a:rPr lang="pl-PL" smtClean="0"/>
              <a:t>24.03.2021</a:t>
            </a:fld>
            <a:endParaRPr lang="pl-PL"/>
          </a:p>
        </p:txBody>
      </p:sp>
      <p:sp>
        <p:nvSpPr>
          <p:cNvPr id="5" name="Symbol zastępczy stopki 4">
            <a:extLst>
              <a:ext uri="{FF2B5EF4-FFF2-40B4-BE49-F238E27FC236}">
                <a16:creationId xmlns:a16="http://schemas.microsoft.com/office/drawing/2014/main" id="{73258102-6EBE-4AF2-9A0E-C96A9B6783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97D5C046-E8D9-46E6-A9DD-D215B7CAB1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017E1-FC5A-401A-962E-EB6D4550B2BB}" type="slidenum">
              <a:rPr lang="pl-PL" smtClean="0"/>
              <a:t>‹#›</a:t>
            </a:fld>
            <a:endParaRPr lang="pl-PL"/>
          </a:p>
        </p:txBody>
      </p:sp>
    </p:spTree>
    <p:extLst>
      <p:ext uri="{BB962C8B-B14F-4D97-AF65-F5344CB8AC3E}">
        <p14:creationId xmlns:p14="http://schemas.microsoft.com/office/powerpoint/2010/main" val="2796091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0CFCE4-C5F5-41E2-814E-A5A23177CBCD}"/>
              </a:ext>
            </a:extLst>
          </p:cNvPr>
          <p:cNvPicPr>
            <a:picLocks noChangeAspect="1"/>
          </p:cNvPicPr>
          <p:nvPr/>
        </p:nvPicPr>
        <p:blipFill rotWithShape="1">
          <a:blip r:embed="rId2"/>
          <a:srcRect t="6814" b="18186"/>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EC41CE3-E51B-45A0-944B-1E3DD5A21C9E}"/>
              </a:ext>
            </a:extLst>
          </p:cNvPr>
          <p:cNvSpPr>
            <a:spLocks noGrp="1"/>
          </p:cNvSpPr>
          <p:nvPr>
            <p:ph type="ctrTitle"/>
          </p:nvPr>
        </p:nvSpPr>
        <p:spPr>
          <a:xfrm>
            <a:off x="-339196" y="956733"/>
            <a:ext cx="8802094" cy="2104183"/>
          </a:xfrm>
          <a:effectLst>
            <a:outerShdw blurRad="50800" dist="38100" dir="2700000" algn="tl" rotWithShape="0">
              <a:prstClr val="black">
                <a:alpha val="40000"/>
              </a:prstClr>
            </a:outerShdw>
          </a:effectLst>
        </p:spPr>
        <p:txBody>
          <a:bodyPr>
            <a:normAutofit/>
          </a:bodyPr>
          <a:lstStyle/>
          <a:p>
            <a:r>
              <a:rPr lang="pl-PL" sz="5200" dirty="0">
                <a:solidFill>
                  <a:srgbClr val="C00000"/>
                </a:solidFill>
                <a:latin typeface="Arial Narrow" panose="020B0606020202030204" pitchFamily="34" charset="0"/>
              </a:rPr>
              <a:t>Polskie zwyczaje Świąt Wielkanocnych</a:t>
            </a:r>
          </a:p>
        </p:txBody>
      </p:sp>
      <p:sp>
        <p:nvSpPr>
          <p:cNvPr id="3" name="Podtytuł 2">
            <a:extLst>
              <a:ext uri="{FF2B5EF4-FFF2-40B4-BE49-F238E27FC236}">
                <a16:creationId xmlns:a16="http://schemas.microsoft.com/office/drawing/2014/main" id="{796869DB-03EA-471B-8FEC-609D2A3C36BF}"/>
              </a:ext>
            </a:extLst>
          </p:cNvPr>
          <p:cNvSpPr>
            <a:spLocks noGrp="1"/>
          </p:cNvSpPr>
          <p:nvPr>
            <p:ph type="subTitle" idx="1"/>
          </p:nvPr>
        </p:nvSpPr>
        <p:spPr>
          <a:xfrm>
            <a:off x="-848019" y="3705849"/>
            <a:ext cx="9819740" cy="2308832"/>
          </a:xfrm>
          <a:effectLst>
            <a:outerShdw blurRad="50800" dist="38100" dir="2700000" algn="tl" rotWithShape="0">
              <a:prstClr val="black">
                <a:alpha val="40000"/>
              </a:prstClr>
            </a:outerShdw>
          </a:effectLst>
        </p:spPr>
        <p:txBody>
          <a:bodyPr>
            <a:normAutofit/>
          </a:bodyPr>
          <a:lstStyle/>
          <a:p>
            <a:r>
              <a:rPr lang="pl-PL" sz="4000" dirty="0">
                <a:solidFill>
                  <a:srgbClr val="002060"/>
                </a:solidFill>
                <a:latin typeface="Avenir Next LT Pro Light" panose="020B0304020202020204" pitchFamily="34" charset="-18"/>
              </a:rPr>
              <a:t>Ciekawe polskie tradycje</a:t>
            </a:r>
          </a:p>
        </p:txBody>
      </p:sp>
    </p:spTree>
    <p:extLst>
      <p:ext uri="{BB962C8B-B14F-4D97-AF65-F5344CB8AC3E}">
        <p14:creationId xmlns:p14="http://schemas.microsoft.com/office/powerpoint/2010/main" val="214958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9576D05B-7546-4591-A0F9-1A802704204C}"/>
              </a:ext>
            </a:extLst>
          </p:cNvPr>
          <p:cNvPicPr>
            <a:picLocks noChangeAspect="1"/>
          </p:cNvPicPr>
          <p:nvPr/>
        </p:nvPicPr>
        <p:blipFill>
          <a:blip r:embed="rId2"/>
          <a:stretch>
            <a:fillRect/>
          </a:stretch>
        </p:blipFill>
        <p:spPr>
          <a:xfrm>
            <a:off x="728558" y="301279"/>
            <a:ext cx="5367442" cy="3568355"/>
          </a:xfrm>
          <a:prstGeom prst="rect">
            <a:avLst/>
          </a:prstGeom>
        </p:spPr>
      </p:pic>
      <p:pic>
        <p:nvPicPr>
          <p:cNvPr id="4" name="Obraz 3">
            <a:extLst>
              <a:ext uri="{FF2B5EF4-FFF2-40B4-BE49-F238E27FC236}">
                <a16:creationId xmlns:a16="http://schemas.microsoft.com/office/drawing/2014/main" id="{69FFB0A3-2936-485B-9E44-B277F0851BC3}"/>
              </a:ext>
            </a:extLst>
          </p:cNvPr>
          <p:cNvPicPr>
            <a:picLocks noChangeAspect="1"/>
          </p:cNvPicPr>
          <p:nvPr/>
        </p:nvPicPr>
        <p:blipFill>
          <a:blip r:embed="rId3"/>
          <a:stretch>
            <a:fillRect/>
          </a:stretch>
        </p:blipFill>
        <p:spPr>
          <a:xfrm>
            <a:off x="3829877" y="3112143"/>
            <a:ext cx="5271811" cy="3444578"/>
          </a:xfrm>
          <a:prstGeom prst="rect">
            <a:avLst/>
          </a:prstGeom>
        </p:spPr>
      </p:pic>
      <p:pic>
        <p:nvPicPr>
          <p:cNvPr id="5" name="Obraz 4">
            <a:extLst>
              <a:ext uri="{FF2B5EF4-FFF2-40B4-BE49-F238E27FC236}">
                <a16:creationId xmlns:a16="http://schemas.microsoft.com/office/drawing/2014/main" id="{BA6F1017-9E25-4DDA-87A4-A2A1ED597BCE}"/>
              </a:ext>
            </a:extLst>
          </p:cNvPr>
          <p:cNvPicPr>
            <a:picLocks noChangeAspect="1"/>
          </p:cNvPicPr>
          <p:nvPr/>
        </p:nvPicPr>
        <p:blipFill>
          <a:blip r:embed="rId4"/>
          <a:stretch>
            <a:fillRect/>
          </a:stretch>
        </p:blipFill>
        <p:spPr>
          <a:xfrm>
            <a:off x="7089913" y="301279"/>
            <a:ext cx="4680503" cy="3103377"/>
          </a:xfrm>
          <a:prstGeom prst="rect">
            <a:avLst/>
          </a:prstGeom>
        </p:spPr>
      </p:pic>
    </p:spTree>
    <p:extLst>
      <p:ext uri="{BB962C8B-B14F-4D97-AF65-F5344CB8AC3E}">
        <p14:creationId xmlns:p14="http://schemas.microsoft.com/office/powerpoint/2010/main" val="2913373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479811-E66F-4C4A-99F3-B8700B3D37AC}"/>
              </a:ext>
            </a:extLst>
          </p:cNvPr>
          <p:cNvSpPr>
            <a:spLocks noGrp="1"/>
          </p:cNvSpPr>
          <p:nvPr>
            <p:ph type="title"/>
          </p:nvPr>
        </p:nvSpPr>
        <p:spPr/>
        <p:txBody>
          <a:bodyPr/>
          <a:lstStyle/>
          <a:p>
            <a:pPr algn="ctr"/>
            <a:r>
              <a:rPr lang="pl-PL" dirty="0">
                <a:solidFill>
                  <a:srgbClr val="7030A0"/>
                </a:solidFill>
              </a:rPr>
              <a:t>6. Zwyczaje ludowe. Wielkanocne „wieszanie Judasza”</a:t>
            </a:r>
          </a:p>
        </p:txBody>
      </p:sp>
      <p:sp>
        <p:nvSpPr>
          <p:cNvPr id="3" name="Symbol zastępczy zawartości 2">
            <a:extLst>
              <a:ext uri="{FF2B5EF4-FFF2-40B4-BE49-F238E27FC236}">
                <a16:creationId xmlns:a16="http://schemas.microsoft.com/office/drawing/2014/main" id="{1756E96E-F608-4A53-A804-922DBE6211DA}"/>
              </a:ext>
            </a:extLst>
          </p:cNvPr>
          <p:cNvSpPr>
            <a:spLocks noGrp="1"/>
          </p:cNvSpPr>
          <p:nvPr>
            <p:ph idx="1"/>
          </p:nvPr>
        </p:nvSpPr>
        <p:spPr/>
        <p:txBody>
          <a:bodyPr>
            <a:normAutofit/>
          </a:bodyPr>
          <a:lstStyle/>
          <a:p>
            <a:pPr marL="0" indent="0" algn="just">
              <a:lnSpc>
                <a:spcPct val="150000"/>
              </a:lnSpc>
              <a:buNone/>
            </a:pPr>
            <a:r>
              <a:rPr lang="pl-PL" sz="2400" dirty="0"/>
              <a:t>	</a:t>
            </a:r>
            <a:r>
              <a:rPr lang="pl-PL" sz="2000" dirty="0"/>
              <a:t>Wielkanocny zwyczaj „wieszania Judasza” ma swoje korzenie w pogańskim topieniu Marzanny – kukły wykonanej ze słomy, przyozdobionej wstążkami i ubranej w różne skrawki materiału, którą w rytualny sposób topiono lub palono, by przywołać wiosnę i pożegnać zimę. Wieszanie Judasza nawiązuje do chrześcijańskiej historii i ma w symboliczny sposób wymierzać sprawiedliwość zdrajcy – Judaszowi. Podobnie jak w przypadku Marzanny, robiono ze słomy kukłę </a:t>
            </a:r>
            <a:br>
              <a:rPr lang="pl-PL" sz="2000" dirty="0"/>
            </a:br>
            <a:r>
              <a:rPr lang="pl-PL" sz="2000" dirty="0"/>
              <a:t>i odziewano ją w obdarte ubrania. Początkowo kukłę wieszano na wieży kościoła, a później na drzewie lub słupie. Strącano ją, włóczono po wsi, okładano kijami, a na końcu podpalano i wrzucano do stawu lub rzeki.</a:t>
            </a:r>
          </a:p>
        </p:txBody>
      </p:sp>
    </p:spTree>
    <p:extLst>
      <p:ext uri="{BB962C8B-B14F-4D97-AF65-F5344CB8AC3E}">
        <p14:creationId xmlns:p14="http://schemas.microsoft.com/office/powerpoint/2010/main" val="1858275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A75A33FB-1817-4691-9E75-6CC5A003EC32}"/>
              </a:ext>
            </a:extLst>
          </p:cNvPr>
          <p:cNvPicPr>
            <a:picLocks noChangeAspect="1"/>
          </p:cNvPicPr>
          <p:nvPr/>
        </p:nvPicPr>
        <p:blipFill>
          <a:blip r:embed="rId2"/>
          <a:stretch>
            <a:fillRect/>
          </a:stretch>
        </p:blipFill>
        <p:spPr>
          <a:xfrm>
            <a:off x="591255" y="251791"/>
            <a:ext cx="4208877" cy="6354417"/>
          </a:xfrm>
          <a:prstGeom prst="rect">
            <a:avLst/>
          </a:prstGeom>
        </p:spPr>
      </p:pic>
      <p:pic>
        <p:nvPicPr>
          <p:cNvPr id="6" name="Obraz 5">
            <a:extLst>
              <a:ext uri="{FF2B5EF4-FFF2-40B4-BE49-F238E27FC236}">
                <a16:creationId xmlns:a16="http://schemas.microsoft.com/office/drawing/2014/main" id="{E84955B0-5AC3-4260-A11E-CC8B638F622A}"/>
              </a:ext>
            </a:extLst>
          </p:cNvPr>
          <p:cNvPicPr>
            <a:picLocks noChangeAspect="1"/>
          </p:cNvPicPr>
          <p:nvPr/>
        </p:nvPicPr>
        <p:blipFill>
          <a:blip r:embed="rId3"/>
          <a:stretch>
            <a:fillRect/>
          </a:stretch>
        </p:blipFill>
        <p:spPr>
          <a:xfrm>
            <a:off x="5420138" y="2120347"/>
            <a:ext cx="5981148" cy="4485861"/>
          </a:xfrm>
          <a:prstGeom prst="rect">
            <a:avLst/>
          </a:prstGeom>
        </p:spPr>
      </p:pic>
      <p:pic>
        <p:nvPicPr>
          <p:cNvPr id="5" name="Obraz 4">
            <a:extLst>
              <a:ext uri="{FF2B5EF4-FFF2-40B4-BE49-F238E27FC236}">
                <a16:creationId xmlns:a16="http://schemas.microsoft.com/office/drawing/2014/main" id="{DC1362D8-A58A-40CC-BF74-80C36A306AFF}"/>
              </a:ext>
            </a:extLst>
          </p:cNvPr>
          <p:cNvPicPr>
            <a:picLocks noChangeAspect="1"/>
          </p:cNvPicPr>
          <p:nvPr/>
        </p:nvPicPr>
        <p:blipFill>
          <a:blip r:embed="rId4"/>
          <a:stretch>
            <a:fillRect/>
          </a:stretch>
        </p:blipFill>
        <p:spPr>
          <a:xfrm flipH="1">
            <a:off x="6242839" y="251791"/>
            <a:ext cx="4114620" cy="2378765"/>
          </a:xfrm>
          <a:prstGeom prst="rect">
            <a:avLst/>
          </a:prstGeom>
        </p:spPr>
      </p:pic>
    </p:spTree>
    <p:extLst>
      <p:ext uri="{BB962C8B-B14F-4D97-AF65-F5344CB8AC3E}">
        <p14:creationId xmlns:p14="http://schemas.microsoft.com/office/powerpoint/2010/main" val="40468461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8454861-AE42-4A57-BD1A-A107C9AC9795}"/>
              </a:ext>
            </a:extLst>
          </p:cNvPr>
          <p:cNvSpPr>
            <a:spLocks noGrp="1"/>
          </p:cNvSpPr>
          <p:nvPr>
            <p:ph type="title"/>
          </p:nvPr>
        </p:nvSpPr>
        <p:spPr/>
        <p:txBody>
          <a:bodyPr/>
          <a:lstStyle/>
          <a:p>
            <a:pPr algn="ctr"/>
            <a:r>
              <a:rPr lang="pl-PL" dirty="0">
                <a:solidFill>
                  <a:srgbClr val="7030A0"/>
                </a:solidFill>
              </a:rPr>
              <a:t>7. Pogrzeb żuru i śledzia, czyli zwyczaje wielkanocne na Kujawach</a:t>
            </a:r>
          </a:p>
        </p:txBody>
      </p:sp>
      <p:sp>
        <p:nvSpPr>
          <p:cNvPr id="3" name="Symbol zastępczy zawartości 2">
            <a:extLst>
              <a:ext uri="{FF2B5EF4-FFF2-40B4-BE49-F238E27FC236}">
                <a16:creationId xmlns:a16="http://schemas.microsoft.com/office/drawing/2014/main" id="{601C7358-E9AB-46AD-B856-89483DE86E15}"/>
              </a:ext>
            </a:extLst>
          </p:cNvPr>
          <p:cNvSpPr>
            <a:spLocks noGrp="1"/>
          </p:cNvSpPr>
          <p:nvPr>
            <p:ph idx="1"/>
          </p:nvPr>
        </p:nvSpPr>
        <p:spPr/>
        <p:txBody>
          <a:bodyPr>
            <a:normAutofit fontScale="92500"/>
          </a:bodyPr>
          <a:lstStyle/>
          <a:p>
            <a:pPr marL="0" indent="0" algn="just">
              <a:lnSpc>
                <a:spcPct val="150000"/>
              </a:lnSpc>
              <a:buNone/>
            </a:pPr>
            <a:r>
              <a:rPr lang="pl-PL" sz="2400" dirty="0"/>
              <a:t>	Pogrzeb żuru i wieszanie śledzia to dawny, ludowy zwyczaj wielkanocny, który obchodzono głównie na Kujawach. Kiedyś, ludzie bardzo rygorystycznie podchodzili do przestrzegania postu. Na liście produktów zakazanych nie znajdowało się jedynie mięso, ale również nabiał i cukier! Jadłospis ograniczał się najczęściej do postnego żuru i śledzia właśnie. Wraz z nadejściem Wielkiego Piątku i końcem postu, świętowano koniec pokuty – urządzano symboliczny pogrzeb uprzykrzonego żuru i śledzia. Wśród żartobliwych przyśpiewek wynoszono z domu i zawieszano na wierzbie wyciętego z drewna lub tektury śledzia, a gar wypełniony żurem zakopywano w ziemi lub wylewano. </a:t>
            </a:r>
          </a:p>
        </p:txBody>
      </p:sp>
    </p:spTree>
    <p:extLst>
      <p:ext uri="{BB962C8B-B14F-4D97-AF65-F5344CB8AC3E}">
        <p14:creationId xmlns:p14="http://schemas.microsoft.com/office/powerpoint/2010/main" val="8471396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F0D7CE02-5D20-4BFC-90CE-B408412B697C}"/>
              </a:ext>
            </a:extLst>
          </p:cNvPr>
          <p:cNvPicPr>
            <a:picLocks noChangeAspect="1"/>
          </p:cNvPicPr>
          <p:nvPr/>
        </p:nvPicPr>
        <p:blipFill>
          <a:blip r:embed="rId2"/>
          <a:stretch>
            <a:fillRect/>
          </a:stretch>
        </p:blipFill>
        <p:spPr>
          <a:xfrm>
            <a:off x="510208" y="1448628"/>
            <a:ext cx="5280993" cy="3960744"/>
          </a:xfrm>
          <a:prstGeom prst="rect">
            <a:avLst/>
          </a:prstGeom>
        </p:spPr>
      </p:pic>
      <p:pic>
        <p:nvPicPr>
          <p:cNvPr id="5" name="Obraz 4">
            <a:extLst>
              <a:ext uri="{FF2B5EF4-FFF2-40B4-BE49-F238E27FC236}">
                <a16:creationId xmlns:a16="http://schemas.microsoft.com/office/drawing/2014/main" id="{E1EAC405-4065-4932-A1C9-1E8E02631249}"/>
              </a:ext>
            </a:extLst>
          </p:cNvPr>
          <p:cNvPicPr>
            <a:picLocks noChangeAspect="1"/>
          </p:cNvPicPr>
          <p:nvPr/>
        </p:nvPicPr>
        <p:blipFill>
          <a:blip r:embed="rId3"/>
          <a:stretch>
            <a:fillRect/>
          </a:stretch>
        </p:blipFill>
        <p:spPr>
          <a:xfrm>
            <a:off x="6400800" y="573037"/>
            <a:ext cx="4346713" cy="2855963"/>
          </a:xfrm>
          <a:prstGeom prst="rect">
            <a:avLst/>
          </a:prstGeom>
        </p:spPr>
      </p:pic>
      <p:pic>
        <p:nvPicPr>
          <p:cNvPr id="7" name="Obraz 6">
            <a:extLst>
              <a:ext uri="{FF2B5EF4-FFF2-40B4-BE49-F238E27FC236}">
                <a16:creationId xmlns:a16="http://schemas.microsoft.com/office/drawing/2014/main" id="{E15BE249-E2B8-4BE3-A8E1-8E2E70B1F7C0}"/>
              </a:ext>
            </a:extLst>
          </p:cNvPr>
          <p:cNvPicPr>
            <a:picLocks noChangeAspect="1"/>
          </p:cNvPicPr>
          <p:nvPr/>
        </p:nvPicPr>
        <p:blipFill>
          <a:blip r:embed="rId4"/>
          <a:stretch>
            <a:fillRect/>
          </a:stretch>
        </p:blipFill>
        <p:spPr>
          <a:xfrm>
            <a:off x="6819899" y="4012475"/>
            <a:ext cx="3728831" cy="2100209"/>
          </a:xfrm>
          <a:prstGeom prst="rect">
            <a:avLst/>
          </a:prstGeom>
        </p:spPr>
      </p:pic>
    </p:spTree>
    <p:extLst>
      <p:ext uri="{BB962C8B-B14F-4D97-AF65-F5344CB8AC3E}">
        <p14:creationId xmlns:p14="http://schemas.microsoft.com/office/powerpoint/2010/main" val="2953443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90F491DC-C2A4-4833-AAA0-6AE539D21DBD}"/>
              </a:ext>
            </a:extLst>
          </p:cNvPr>
          <p:cNvSpPr>
            <a:spLocks noGrp="1"/>
          </p:cNvSpPr>
          <p:nvPr>
            <p:ph type="title"/>
          </p:nvPr>
        </p:nvSpPr>
        <p:spPr/>
        <p:txBody>
          <a:bodyPr/>
          <a:lstStyle/>
          <a:p>
            <a:pPr algn="ctr"/>
            <a:r>
              <a:rPr lang="pl-PL" dirty="0">
                <a:solidFill>
                  <a:srgbClr val="7030A0"/>
                </a:solidFill>
              </a:rPr>
              <a:t>8. Święta wielkanocne: krakowskie zwyczaje i tradycje</a:t>
            </a:r>
          </a:p>
        </p:txBody>
      </p:sp>
      <p:sp>
        <p:nvSpPr>
          <p:cNvPr id="5" name="Symbol zastępczy zawartości 4">
            <a:extLst>
              <a:ext uri="{FF2B5EF4-FFF2-40B4-BE49-F238E27FC236}">
                <a16:creationId xmlns:a16="http://schemas.microsoft.com/office/drawing/2014/main" id="{7562BFBC-1D3B-407B-A532-F31963681B98}"/>
              </a:ext>
            </a:extLst>
          </p:cNvPr>
          <p:cNvSpPr>
            <a:spLocks noGrp="1"/>
          </p:cNvSpPr>
          <p:nvPr>
            <p:ph idx="1"/>
          </p:nvPr>
        </p:nvSpPr>
        <p:spPr>
          <a:xfrm>
            <a:off x="838200" y="1686440"/>
            <a:ext cx="4939748" cy="3370873"/>
          </a:xfrm>
        </p:spPr>
        <p:txBody>
          <a:bodyPr>
            <a:normAutofit fontScale="25000" lnSpcReduction="20000"/>
          </a:bodyPr>
          <a:lstStyle/>
          <a:p>
            <a:pPr marL="0" indent="0" algn="just">
              <a:lnSpc>
                <a:spcPct val="170000"/>
              </a:lnSpc>
              <a:buNone/>
            </a:pPr>
            <a:r>
              <a:rPr lang="pl-PL" sz="8000" b="1" dirty="0"/>
              <a:t>	</a:t>
            </a:r>
            <a:r>
              <a:rPr lang="pl-PL" sz="7200" b="1" dirty="0" err="1"/>
              <a:t>Pucheroki</a:t>
            </a:r>
            <a:r>
              <a:rPr lang="pl-PL" sz="7200" dirty="0"/>
              <a:t> to tajemniczo brzmiący zwyczaj wielkanocny, który do dnia dzisiejszego obchodzony jest w Krakowie i w jego okolicach </a:t>
            </a:r>
            <a:br>
              <a:rPr lang="pl-PL" sz="7200" dirty="0"/>
            </a:br>
            <a:r>
              <a:rPr lang="pl-PL" sz="7200" dirty="0"/>
              <a:t>w czasie Niedzieli Palmowej. Nazwa ta wywodzi się od łacińskiego słówka „</a:t>
            </a:r>
            <a:r>
              <a:rPr lang="pl-PL" sz="7200" dirty="0" err="1"/>
              <a:t>puer</a:t>
            </a:r>
            <a:r>
              <a:rPr lang="pl-PL" sz="7200" dirty="0"/>
              <a:t>”, czyli „chłopiec”, </a:t>
            </a:r>
            <a:br>
              <a:rPr lang="pl-PL" sz="7200" dirty="0"/>
            </a:br>
            <a:r>
              <a:rPr lang="pl-PL" sz="7200" dirty="0"/>
              <a:t>a zwyczaj odnosi się do dawnych kwest krakowskich żaków. Żacy wygłaszali w kościołach żartobliwe oracje i komiczne rymowanki. Z uwagi na niewybredne żarty chłopców, zakazano ich wystąpień w miejskim kościele, ale wtedy żacy przenieśli się na podkrakowskie wsie.</a:t>
            </a:r>
            <a:br>
              <a:rPr lang="pl-PL" sz="7200" dirty="0"/>
            </a:br>
            <a:endParaRPr lang="pl-PL" sz="7200" dirty="0"/>
          </a:p>
        </p:txBody>
      </p:sp>
      <p:pic>
        <p:nvPicPr>
          <p:cNvPr id="6" name="Obraz 5">
            <a:extLst>
              <a:ext uri="{FF2B5EF4-FFF2-40B4-BE49-F238E27FC236}">
                <a16:creationId xmlns:a16="http://schemas.microsoft.com/office/drawing/2014/main" id="{B05C82CA-2891-4714-9691-332F2EC0635A}"/>
              </a:ext>
            </a:extLst>
          </p:cNvPr>
          <p:cNvPicPr>
            <a:picLocks noChangeAspect="1"/>
          </p:cNvPicPr>
          <p:nvPr/>
        </p:nvPicPr>
        <p:blipFill>
          <a:blip r:embed="rId2"/>
          <a:stretch>
            <a:fillRect/>
          </a:stretch>
        </p:blipFill>
        <p:spPr>
          <a:xfrm>
            <a:off x="7516054" y="1364974"/>
            <a:ext cx="3669858" cy="1931504"/>
          </a:xfrm>
          <a:prstGeom prst="rect">
            <a:avLst/>
          </a:prstGeom>
        </p:spPr>
      </p:pic>
      <p:pic>
        <p:nvPicPr>
          <p:cNvPr id="7" name="Obraz 6">
            <a:extLst>
              <a:ext uri="{FF2B5EF4-FFF2-40B4-BE49-F238E27FC236}">
                <a16:creationId xmlns:a16="http://schemas.microsoft.com/office/drawing/2014/main" id="{78F1FAB7-2A51-4261-89A0-6970965FE924}"/>
              </a:ext>
            </a:extLst>
          </p:cNvPr>
          <p:cNvPicPr>
            <a:picLocks noChangeAspect="1"/>
          </p:cNvPicPr>
          <p:nvPr/>
        </p:nvPicPr>
        <p:blipFill>
          <a:blip r:embed="rId3"/>
          <a:stretch>
            <a:fillRect/>
          </a:stretch>
        </p:blipFill>
        <p:spPr>
          <a:xfrm>
            <a:off x="7265978" y="3692684"/>
            <a:ext cx="4087822" cy="2729258"/>
          </a:xfrm>
          <a:prstGeom prst="rect">
            <a:avLst/>
          </a:prstGeom>
        </p:spPr>
      </p:pic>
    </p:spTree>
    <p:extLst>
      <p:ext uri="{BB962C8B-B14F-4D97-AF65-F5344CB8AC3E}">
        <p14:creationId xmlns:p14="http://schemas.microsoft.com/office/powerpoint/2010/main" val="21006849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a:extLst>
              <a:ext uri="{FF2B5EF4-FFF2-40B4-BE49-F238E27FC236}">
                <a16:creationId xmlns:a16="http://schemas.microsoft.com/office/drawing/2014/main" id="{5D835DD5-735E-4940-9AE5-B56E6F4601FF}"/>
              </a:ext>
            </a:extLst>
          </p:cNvPr>
          <p:cNvSpPr>
            <a:spLocks noGrp="1"/>
          </p:cNvSpPr>
          <p:nvPr>
            <p:ph idx="4294967295"/>
          </p:nvPr>
        </p:nvSpPr>
        <p:spPr>
          <a:xfrm>
            <a:off x="490330" y="1452769"/>
            <a:ext cx="5791201" cy="3952461"/>
          </a:xfrm>
        </p:spPr>
        <p:txBody>
          <a:bodyPr>
            <a:normAutofit/>
          </a:bodyPr>
          <a:lstStyle/>
          <a:p>
            <a:pPr marL="0" indent="0" algn="just">
              <a:lnSpc>
                <a:spcPct val="150000"/>
              </a:lnSpc>
              <a:buNone/>
            </a:pPr>
            <a:r>
              <a:rPr lang="pl-PL" sz="2000" b="1" dirty="0"/>
              <a:t>	Rękawka</a:t>
            </a:r>
            <a:r>
              <a:rPr lang="pl-PL" sz="2000" dirty="0"/>
              <a:t> to zwyczaj wielkanocny znany </a:t>
            </a:r>
            <a:br>
              <a:rPr lang="pl-PL" sz="2000" dirty="0"/>
            </a:br>
            <a:r>
              <a:rPr lang="pl-PL" sz="2000" dirty="0"/>
              <a:t>w Krakowie. Nawiązywał do słowiańskich wiosennych Dziadów. Obchodzony po Świętach Wielkanocnych, we wtorek. Nazwa pochodzi od kopca Kraka, który podobno wzniesiono ziemią noszoną w rękach. </a:t>
            </a:r>
            <a:br>
              <a:rPr lang="pl-PL" sz="2000" dirty="0"/>
            </a:br>
            <a:r>
              <a:rPr lang="pl-PL" sz="2000" dirty="0"/>
              <a:t>Po stoku tego kopca toczono jajka, a co możniejsi również jabłka, pierniki, szewskie placki, które trafiały prosto do rąk biedniejszej ludności i dzieci.</a:t>
            </a:r>
          </a:p>
        </p:txBody>
      </p:sp>
      <p:pic>
        <p:nvPicPr>
          <p:cNvPr id="7" name="Obraz 6">
            <a:extLst>
              <a:ext uri="{FF2B5EF4-FFF2-40B4-BE49-F238E27FC236}">
                <a16:creationId xmlns:a16="http://schemas.microsoft.com/office/drawing/2014/main" id="{7B307D60-8135-44AB-83A5-B953080F446D}"/>
              </a:ext>
            </a:extLst>
          </p:cNvPr>
          <p:cNvPicPr>
            <a:picLocks noChangeAspect="1"/>
          </p:cNvPicPr>
          <p:nvPr/>
        </p:nvPicPr>
        <p:blipFill>
          <a:blip r:embed="rId2"/>
          <a:stretch>
            <a:fillRect/>
          </a:stretch>
        </p:blipFill>
        <p:spPr>
          <a:xfrm>
            <a:off x="6911006" y="530087"/>
            <a:ext cx="4685025" cy="2939853"/>
          </a:xfrm>
          <a:prstGeom prst="rect">
            <a:avLst/>
          </a:prstGeom>
        </p:spPr>
      </p:pic>
      <p:pic>
        <p:nvPicPr>
          <p:cNvPr id="8" name="Obraz 7">
            <a:extLst>
              <a:ext uri="{FF2B5EF4-FFF2-40B4-BE49-F238E27FC236}">
                <a16:creationId xmlns:a16="http://schemas.microsoft.com/office/drawing/2014/main" id="{FEABE982-1D45-4443-A846-B7E9DB197420}"/>
              </a:ext>
            </a:extLst>
          </p:cNvPr>
          <p:cNvPicPr>
            <a:picLocks noChangeAspect="1"/>
          </p:cNvPicPr>
          <p:nvPr/>
        </p:nvPicPr>
        <p:blipFill>
          <a:blip r:embed="rId3"/>
          <a:stretch>
            <a:fillRect/>
          </a:stretch>
        </p:blipFill>
        <p:spPr>
          <a:xfrm>
            <a:off x="7539452" y="3627378"/>
            <a:ext cx="3817661" cy="2859561"/>
          </a:xfrm>
          <a:prstGeom prst="rect">
            <a:avLst/>
          </a:prstGeom>
        </p:spPr>
      </p:pic>
    </p:spTree>
    <p:extLst>
      <p:ext uri="{BB962C8B-B14F-4D97-AF65-F5344CB8AC3E}">
        <p14:creationId xmlns:p14="http://schemas.microsoft.com/office/powerpoint/2010/main" val="15930906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F42486-0D1D-4902-9DF0-BC81EB784CB2}"/>
              </a:ext>
            </a:extLst>
          </p:cNvPr>
          <p:cNvSpPr>
            <a:spLocks noGrp="1"/>
          </p:cNvSpPr>
          <p:nvPr>
            <p:ph type="title"/>
          </p:nvPr>
        </p:nvSpPr>
        <p:spPr/>
        <p:txBody>
          <a:bodyPr/>
          <a:lstStyle/>
          <a:p>
            <a:pPr algn="ctr"/>
            <a:r>
              <a:rPr lang="pl-PL" dirty="0">
                <a:solidFill>
                  <a:srgbClr val="7030A0"/>
                </a:solidFill>
              </a:rPr>
              <a:t>9. Poniedziałek Wielkanocny – dawne i obecne zwyczaje wielkanocne</a:t>
            </a:r>
          </a:p>
        </p:txBody>
      </p:sp>
      <p:sp>
        <p:nvSpPr>
          <p:cNvPr id="3" name="Symbol zastępczy zawartości 2">
            <a:extLst>
              <a:ext uri="{FF2B5EF4-FFF2-40B4-BE49-F238E27FC236}">
                <a16:creationId xmlns:a16="http://schemas.microsoft.com/office/drawing/2014/main" id="{9B3F0CCC-271A-4F2C-989C-56DEAAA5F52B}"/>
              </a:ext>
            </a:extLst>
          </p:cNvPr>
          <p:cNvSpPr>
            <a:spLocks noGrp="1"/>
          </p:cNvSpPr>
          <p:nvPr>
            <p:ph idx="1"/>
          </p:nvPr>
        </p:nvSpPr>
        <p:spPr/>
        <p:txBody>
          <a:bodyPr>
            <a:normAutofit lnSpcReduction="10000"/>
          </a:bodyPr>
          <a:lstStyle/>
          <a:p>
            <a:pPr marL="0" indent="0" algn="just">
              <a:lnSpc>
                <a:spcPct val="150000"/>
              </a:lnSpc>
              <a:buNone/>
            </a:pPr>
            <a:r>
              <a:rPr lang="pl-PL" dirty="0"/>
              <a:t>	Poniedziałek Wielkanocny kojarzy nam się przede wszystkim </a:t>
            </a:r>
            <a:br>
              <a:rPr lang="pl-PL" dirty="0"/>
            </a:br>
            <a:r>
              <a:rPr lang="pl-PL" dirty="0"/>
              <a:t>z oblewaniem wodą innych osób. Zwyczaj wiąże się z dawnymi praktykami pogańskimi, gdzie ma symbolizować oczyszczenie </a:t>
            </a:r>
            <a:br>
              <a:rPr lang="pl-PL" dirty="0"/>
            </a:br>
            <a:r>
              <a:rPr lang="pl-PL" dirty="0"/>
              <a:t>z zimowego brudu i budzenie się przyrody na wiosnę. Dawniej wierzono, że im mocniej została oblana panna, tym ma ona większe szanse na rychłe zamążpójście. Dzisiaj znany jako śmigus-dyngus, </a:t>
            </a:r>
            <a:br>
              <a:rPr lang="pl-PL" dirty="0"/>
            </a:br>
            <a:r>
              <a:rPr lang="pl-PL" dirty="0"/>
              <a:t>a dawniej były to dwa odrębne zwyczaje.</a:t>
            </a:r>
          </a:p>
        </p:txBody>
      </p:sp>
    </p:spTree>
    <p:extLst>
      <p:ext uri="{BB962C8B-B14F-4D97-AF65-F5344CB8AC3E}">
        <p14:creationId xmlns:p14="http://schemas.microsoft.com/office/powerpoint/2010/main" val="1748262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699ADB3-DFBE-4682-8C42-51C6491D1A7C}"/>
              </a:ext>
            </a:extLst>
          </p:cNvPr>
          <p:cNvSpPr>
            <a:spLocks noGrp="1"/>
          </p:cNvSpPr>
          <p:nvPr>
            <p:ph idx="4294967295"/>
          </p:nvPr>
        </p:nvSpPr>
        <p:spPr>
          <a:xfrm>
            <a:off x="4028661" y="728870"/>
            <a:ext cx="7606748" cy="5671929"/>
          </a:xfrm>
        </p:spPr>
        <p:txBody>
          <a:bodyPr>
            <a:noAutofit/>
          </a:bodyPr>
          <a:lstStyle/>
          <a:p>
            <a:pPr marL="0" indent="0" algn="just">
              <a:lnSpc>
                <a:spcPct val="170000"/>
              </a:lnSpc>
              <a:buNone/>
            </a:pPr>
            <a:r>
              <a:rPr lang="pl-PL" sz="1800" b="1" dirty="0"/>
              <a:t>	Śmigusem</a:t>
            </a:r>
            <a:r>
              <a:rPr lang="pl-PL" sz="1800" dirty="0"/>
              <a:t> zwano symboliczne smaganie witkami wierzbowymi po nogach i oblewanie zimną wodą, co miało związek z wiosennych oczyszczeniem. </a:t>
            </a:r>
            <a:br>
              <a:rPr lang="pl-PL" sz="1800" dirty="0"/>
            </a:br>
            <a:r>
              <a:rPr lang="pl-PL" sz="1800" b="1" dirty="0"/>
              <a:t>Dyngus </a:t>
            </a:r>
            <a:r>
              <a:rPr lang="pl-PL" sz="1800" dirty="0"/>
              <a:t>z kolei polegał na wykupieniu się od oblewania wodą. Gdy panna nie chciała być ani smagana gałązkami, ani oblewana, mogła wykupić się przez podarek tradycyjnej pisanki lub innego przysmaku ze świątecznego stołu.</a:t>
            </a:r>
            <a:br>
              <a:rPr lang="pl-PL" sz="1800" dirty="0"/>
            </a:br>
            <a:r>
              <a:rPr lang="pl-PL" sz="1800" b="1" dirty="0"/>
              <a:t>Kurek dyngusowy</a:t>
            </a:r>
            <a:r>
              <a:rPr lang="pl-PL" sz="1800" dirty="0"/>
              <a:t> to kolejny ludowy zwyczaj, obchodzony w Poniedziałek Wielkanocny. Na początku wykorzystywano do tego żywego koguta, a z czasem jego miejsce zastąpił sztuczny ptak. Młodzieńcy wozili na wózku przystrojonego koguta i tak obchodzili domy w całej wsi. Młodzi chłopcy śpiewali, zbierali datki, polewali panny wodą, a wszystko miało charakter „zalotów” do panien na wydaniu.</a:t>
            </a:r>
          </a:p>
        </p:txBody>
      </p:sp>
      <p:pic>
        <p:nvPicPr>
          <p:cNvPr id="2" name="Obraz 1">
            <a:extLst>
              <a:ext uri="{FF2B5EF4-FFF2-40B4-BE49-F238E27FC236}">
                <a16:creationId xmlns:a16="http://schemas.microsoft.com/office/drawing/2014/main" id="{F393D748-1D87-40BE-A3DC-7B7B2F2F80B2}"/>
              </a:ext>
            </a:extLst>
          </p:cNvPr>
          <p:cNvPicPr>
            <a:picLocks noChangeAspect="1"/>
          </p:cNvPicPr>
          <p:nvPr/>
        </p:nvPicPr>
        <p:blipFill>
          <a:blip r:embed="rId2"/>
          <a:stretch>
            <a:fillRect/>
          </a:stretch>
        </p:blipFill>
        <p:spPr>
          <a:xfrm>
            <a:off x="745105" y="178400"/>
            <a:ext cx="3037478" cy="2065932"/>
          </a:xfrm>
          <a:prstGeom prst="rect">
            <a:avLst/>
          </a:prstGeom>
        </p:spPr>
      </p:pic>
      <p:pic>
        <p:nvPicPr>
          <p:cNvPr id="4" name="Obraz 3">
            <a:extLst>
              <a:ext uri="{FF2B5EF4-FFF2-40B4-BE49-F238E27FC236}">
                <a16:creationId xmlns:a16="http://schemas.microsoft.com/office/drawing/2014/main" id="{745037C2-29B4-4D96-89CA-08F94461C9C7}"/>
              </a:ext>
            </a:extLst>
          </p:cNvPr>
          <p:cNvPicPr>
            <a:picLocks noChangeAspect="1"/>
          </p:cNvPicPr>
          <p:nvPr/>
        </p:nvPicPr>
        <p:blipFill>
          <a:blip r:embed="rId3"/>
          <a:stretch>
            <a:fillRect/>
          </a:stretch>
        </p:blipFill>
        <p:spPr>
          <a:xfrm>
            <a:off x="802670" y="4481914"/>
            <a:ext cx="2979913" cy="2197686"/>
          </a:xfrm>
          <a:prstGeom prst="rect">
            <a:avLst/>
          </a:prstGeom>
        </p:spPr>
      </p:pic>
      <p:pic>
        <p:nvPicPr>
          <p:cNvPr id="7" name="Obraz 6">
            <a:extLst>
              <a:ext uri="{FF2B5EF4-FFF2-40B4-BE49-F238E27FC236}">
                <a16:creationId xmlns:a16="http://schemas.microsoft.com/office/drawing/2014/main" id="{583CBBAA-E675-4218-8394-42695AF6A71B}"/>
              </a:ext>
            </a:extLst>
          </p:cNvPr>
          <p:cNvPicPr>
            <a:picLocks noChangeAspect="1"/>
          </p:cNvPicPr>
          <p:nvPr/>
        </p:nvPicPr>
        <p:blipFill>
          <a:blip r:embed="rId4"/>
          <a:stretch>
            <a:fillRect/>
          </a:stretch>
        </p:blipFill>
        <p:spPr>
          <a:xfrm>
            <a:off x="1371499" y="2341748"/>
            <a:ext cx="1842254" cy="1842254"/>
          </a:xfrm>
          <a:prstGeom prst="rect">
            <a:avLst/>
          </a:prstGeom>
        </p:spPr>
      </p:pic>
    </p:spTree>
    <p:extLst>
      <p:ext uri="{BB962C8B-B14F-4D97-AF65-F5344CB8AC3E}">
        <p14:creationId xmlns:p14="http://schemas.microsoft.com/office/powerpoint/2010/main" val="3990458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85E4DFDC-96E4-4F6D-8C9A-2441638770F2}"/>
              </a:ext>
            </a:extLst>
          </p:cNvPr>
          <p:cNvPicPr>
            <a:picLocks noChangeAspect="1"/>
          </p:cNvPicPr>
          <p:nvPr/>
        </p:nvPicPr>
        <p:blipFill>
          <a:blip r:embed="rId2"/>
          <a:stretch>
            <a:fillRect/>
          </a:stretch>
        </p:blipFill>
        <p:spPr>
          <a:xfrm>
            <a:off x="5504675" y="1007164"/>
            <a:ext cx="6315276" cy="4346714"/>
          </a:xfrm>
          <a:prstGeom prst="rect">
            <a:avLst/>
          </a:prstGeom>
        </p:spPr>
      </p:pic>
      <p:pic>
        <p:nvPicPr>
          <p:cNvPr id="5" name="Obraz 4">
            <a:extLst>
              <a:ext uri="{FF2B5EF4-FFF2-40B4-BE49-F238E27FC236}">
                <a16:creationId xmlns:a16="http://schemas.microsoft.com/office/drawing/2014/main" id="{D7B81EA4-82ED-4156-B9E4-91509A41F752}"/>
              </a:ext>
            </a:extLst>
          </p:cNvPr>
          <p:cNvPicPr>
            <a:picLocks noChangeAspect="1"/>
          </p:cNvPicPr>
          <p:nvPr/>
        </p:nvPicPr>
        <p:blipFill>
          <a:blip r:embed="rId3"/>
          <a:stretch>
            <a:fillRect/>
          </a:stretch>
        </p:blipFill>
        <p:spPr>
          <a:xfrm>
            <a:off x="645208" y="190500"/>
            <a:ext cx="4552864" cy="3373508"/>
          </a:xfrm>
          <a:prstGeom prst="rect">
            <a:avLst/>
          </a:prstGeom>
        </p:spPr>
      </p:pic>
      <p:pic>
        <p:nvPicPr>
          <p:cNvPr id="2" name="Obraz 1">
            <a:extLst>
              <a:ext uri="{FF2B5EF4-FFF2-40B4-BE49-F238E27FC236}">
                <a16:creationId xmlns:a16="http://schemas.microsoft.com/office/drawing/2014/main" id="{71E84B69-8821-4E3F-A7DE-CD207E56C952}"/>
              </a:ext>
            </a:extLst>
          </p:cNvPr>
          <p:cNvPicPr>
            <a:picLocks noChangeAspect="1"/>
          </p:cNvPicPr>
          <p:nvPr/>
        </p:nvPicPr>
        <p:blipFill>
          <a:blip r:embed="rId4"/>
          <a:stretch>
            <a:fillRect/>
          </a:stretch>
        </p:blipFill>
        <p:spPr>
          <a:xfrm>
            <a:off x="758687" y="2830997"/>
            <a:ext cx="5401797" cy="3836503"/>
          </a:xfrm>
          <a:prstGeom prst="rect">
            <a:avLst/>
          </a:prstGeom>
        </p:spPr>
      </p:pic>
    </p:spTree>
    <p:extLst>
      <p:ext uri="{BB962C8B-B14F-4D97-AF65-F5344CB8AC3E}">
        <p14:creationId xmlns:p14="http://schemas.microsoft.com/office/powerpoint/2010/main" val="800010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65CC41-8D39-4361-890C-DDE929C3B86B}"/>
              </a:ext>
            </a:extLst>
          </p:cNvPr>
          <p:cNvSpPr>
            <a:spLocks noGrp="1"/>
          </p:cNvSpPr>
          <p:nvPr>
            <p:ph type="title"/>
          </p:nvPr>
        </p:nvSpPr>
        <p:spPr/>
        <p:txBody>
          <a:bodyPr/>
          <a:lstStyle/>
          <a:p>
            <a:pPr algn="ctr"/>
            <a:r>
              <a:rPr lang="pl-PL" dirty="0">
                <a:solidFill>
                  <a:srgbClr val="7030A0"/>
                </a:solidFill>
              </a:rPr>
              <a:t>1. Niedziela Palmowa</a:t>
            </a:r>
          </a:p>
        </p:txBody>
      </p:sp>
      <p:sp>
        <p:nvSpPr>
          <p:cNvPr id="3" name="Symbol zastępczy zawartości 2">
            <a:extLst>
              <a:ext uri="{FF2B5EF4-FFF2-40B4-BE49-F238E27FC236}">
                <a16:creationId xmlns:a16="http://schemas.microsoft.com/office/drawing/2014/main" id="{277EAEA0-B955-464E-A029-CB0C1C3AD8C5}"/>
              </a:ext>
            </a:extLst>
          </p:cNvPr>
          <p:cNvSpPr>
            <a:spLocks noGrp="1"/>
          </p:cNvSpPr>
          <p:nvPr>
            <p:ph idx="1"/>
          </p:nvPr>
        </p:nvSpPr>
        <p:spPr/>
        <p:txBody>
          <a:bodyPr>
            <a:normAutofit fontScale="92500"/>
          </a:bodyPr>
          <a:lstStyle/>
          <a:p>
            <a:pPr marL="0" indent="0" algn="just">
              <a:lnSpc>
                <a:spcPct val="150000"/>
              </a:lnSpc>
              <a:buNone/>
            </a:pPr>
            <a:r>
              <a:rPr lang="pl-PL" dirty="0"/>
              <a:t>	Świętowanie Wielkiej Nocy rozpoczynamy już tydzień przed Wielką Niedzielą. Tak samo jak dawniej, obchodzimy Niedzielę Palmową – zwaną kiedyś </a:t>
            </a:r>
            <a:r>
              <a:rPr lang="pl-PL" dirty="0" err="1"/>
              <a:t>wierzbną</a:t>
            </a:r>
            <a:r>
              <a:rPr lang="pl-PL" dirty="0"/>
              <a:t> lub kwietną.  Przygotowujemy palmę i zanosimy do kościołów. Dawniej robiono palemki samodzielnie – z wierzbowych gałązek, bukszpanu, porzeczek, malin, suszonych ziół, piórek i kwiatów. Poświęconej palemce przypisywano magiczne właściwości, dlatego zanoszono ją do domów, by zapewniała rodzinie szczęście. </a:t>
            </a:r>
          </a:p>
          <a:p>
            <a:pPr marL="0" indent="0">
              <a:buNone/>
            </a:pPr>
            <a:endParaRPr lang="pl-PL" dirty="0"/>
          </a:p>
        </p:txBody>
      </p:sp>
    </p:spTree>
    <p:extLst>
      <p:ext uri="{BB962C8B-B14F-4D97-AF65-F5344CB8AC3E}">
        <p14:creationId xmlns:p14="http://schemas.microsoft.com/office/powerpoint/2010/main" val="144424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FFE43558-C9F2-4E09-BA47-BDBE20BFE4C2}"/>
              </a:ext>
            </a:extLst>
          </p:cNvPr>
          <p:cNvSpPr txBox="1"/>
          <p:nvPr/>
        </p:nvSpPr>
        <p:spPr>
          <a:xfrm>
            <a:off x="961739" y="641474"/>
            <a:ext cx="5134261" cy="5575052"/>
          </a:xfrm>
          <a:prstGeom prst="rect">
            <a:avLst/>
          </a:prstGeom>
          <a:noFill/>
        </p:spPr>
        <p:txBody>
          <a:bodyPr wrap="square">
            <a:spAutoFit/>
          </a:bodyPr>
          <a:lstStyle/>
          <a:p>
            <a:pPr algn="just">
              <a:lnSpc>
                <a:spcPct val="150000"/>
              </a:lnSpc>
            </a:pPr>
            <a:r>
              <a:rPr lang="pl-PL" sz="2400" dirty="0"/>
              <a:t>	W niektórych miejscowościach </a:t>
            </a:r>
            <a:br>
              <a:rPr lang="pl-PL" sz="2400" dirty="0"/>
            </a:br>
            <a:r>
              <a:rPr lang="pl-PL" sz="2400" dirty="0"/>
              <a:t>w Polsce wciąż organizowany jest </a:t>
            </a:r>
            <a:r>
              <a:rPr lang="pl-PL" sz="2400" b="1" dirty="0" err="1"/>
              <a:t>Emaus</a:t>
            </a:r>
            <a:r>
              <a:rPr lang="pl-PL" sz="2400" dirty="0"/>
              <a:t>, czyli odpust. Najpopularniejszy to ten krakowski, który odbywa się </a:t>
            </a:r>
            <a:br>
              <a:rPr lang="pl-PL" sz="2400" dirty="0"/>
            </a:br>
            <a:r>
              <a:rPr lang="pl-PL" sz="2400" dirty="0"/>
              <a:t>w Poniedziałek Wielkanocny </a:t>
            </a:r>
            <a:br>
              <a:rPr lang="pl-PL" sz="2400" dirty="0"/>
            </a:br>
            <a:r>
              <a:rPr lang="pl-PL" sz="2400" dirty="0"/>
              <a:t>i towarzyszą mu liczne kramy </a:t>
            </a:r>
            <a:br>
              <a:rPr lang="pl-PL" sz="2400" dirty="0"/>
            </a:br>
            <a:r>
              <a:rPr lang="pl-PL" sz="2400" dirty="0"/>
              <a:t>z atrakcjami dla dzieci i kiermaszami ludowych wyrobów. Nazwa </a:t>
            </a:r>
            <a:r>
              <a:rPr lang="pl-PL" sz="2400" b="1" dirty="0"/>
              <a:t>„</a:t>
            </a:r>
            <a:r>
              <a:rPr lang="pl-PL" sz="2400" b="1" dirty="0" err="1"/>
              <a:t>Emaus</a:t>
            </a:r>
            <a:r>
              <a:rPr lang="pl-PL" sz="2400" b="1" dirty="0"/>
              <a:t>” </a:t>
            </a:r>
            <a:r>
              <a:rPr lang="pl-PL" sz="2400" dirty="0"/>
              <a:t>pochodzi od biblijnej wsi, do której dążył </a:t>
            </a:r>
            <a:r>
              <a:rPr lang="pl-PL" sz="2400" b="1" dirty="0"/>
              <a:t>zmartwychwstały Jezus</a:t>
            </a:r>
            <a:r>
              <a:rPr lang="pl-PL" sz="2400" dirty="0"/>
              <a:t>.</a:t>
            </a:r>
          </a:p>
        </p:txBody>
      </p:sp>
      <p:pic>
        <p:nvPicPr>
          <p:cNvPr id="4" name="Obraz 3">
            <a:extLst>
              <a:ext uri="{FF2B5EF4-FFF2-40B4-BE49-F238E27FC236}">
                <a16:creationId xmlns:a16="http://schemas.microsoft.com/office/drawing/2014/main" id="{32C5673D-615F-4F93-9068-8BBED1F975BC}"/>
              </a:ext>
            </a:extLst>
          </p:cNvPr>
          <p:cNvPicPr>
            <a:picLocks noChangeAspect="1"/>
          </p:cNvPicPr>
          <p:nvPr/>
        </p:nvPicPr>
        <p:blipFill>
          <a:blip r:embed="rId2"/>
          <a:stretch>
            <a:fillRect/>
          </a:stretch>
        </p:blipFill>
        <p:spPr>
          <a:xfrm>
            <a:off x="9708046" y="4897376"/>
            <a:ext cx="2286000" cy="1714500"/>
          </a:xfrm>
          <a:prstGeom prst="rect">
            <a:avLst/>
          </a:prstGeom>
        </p:spPr>
      </p:pic>
      <p:pic>
        <p:nvPicPr>
          <p:cNvPr id="5" name="Obraz 4">
            <a:extLst>
              <a:ext uri="{FF2B5EF4-FFF2-40B4-BE49-F238E27FC236}">
                <a16:creationId xmlns:a16="http://schemas.microsoft.com/office/drawing/2014/main" id="{921EC4D5-7DC2-4038-AB24-E78FB9370E11}"/>
              </a:ext>
            </a:extLst>
          </p:cNvPr>
          <p:cNvPicPr>
            <a:picLocks noChangeAspect="1"/>
          </p:cNvPicPr>
          <p:nvPr/>
        </p:nvPicPr>
        <p:blipFill>
          <a:blip r:embed="rId3"/>
          <a:stretch>
            <a:fillRect/>
          </a:stretch>
        </p:blipFill>
        <p:spPr>
          <a:xfrm>
            <a:off x="7063873" y="246124"/>
            <a:ext cx="2847975" cy="1600200"/>
          </a:xfrm>
          <a:prstGeom prst="rect">
            <a:avLst/>
          </a:prstGeom>
        </p:spPr>
      </p:pic>
      <p:pic>
        <p:nvPicPr>
          <p:cNvPr id="6" name="Obraz 5">
            <a:extLst>
              <a:ext uri="{FF2B5EF4-FFF2-40B4-BE49-F238E27FC236}">
                <a16:creationId xmlns:a16="http://schemas.microsoft.com/office/drawing/2014/main" id="{7A09225F-443D-4891-9637-95086B8B77AB}"/>
              </a:ext>
            </a:extLst>
          </p:cNvPr>
          <p:cNvPicPr>
            <a:picLocks noChangeAspect="1"/>
          </p:cNvPicPr>
          <p:nvPr/>
        </p:nvPicPr>
        <p:blipFill>
          <a:blip r:embed="rId4"/>
          <a:stretch>
            <a:fillRect/>
          </a:stretch>
        </p:blipFill>
        <p:spPr>
          <a:xfrm>
            <a:off x="9365146" y="1960624"/>
            <a:ext cx="2628900" cy="1743075"/>
          </a:xfrm>
          <a:prstGeom prst="rect">
            <a:avLst/>
          </a:prstGeom>
        </p:spPr>
      </p:pic>
      <p:pic>
        <p:nvPicPr>
          <p:cNvPr id="7" name="Obraz 6">
            <a:extLst>
              <a:ext uri="{FF2B5EF4-FFF2-40B4-BE49-F238E27FC236}">
                <a16:creationId xmlns:a16="http://schemas.microsoft.com/office/drawing/2014/main" id="{DA46BF1E-B1B3-4434-B68F-94E1F2D4C9EF}"/>
              </a:ext>
            </a:extLst>
          </p:cNvPr>
          <p:cNvPicPr>
            <a:picLocks noChangeAspect="1"/>
          </p:cNvPicPr>
          <p:nvPr/>
        </p:nvPicPr>
        <p:blipFill>
          <a:blip r:embed="rId5"/>
          <a:stretch>
            <a:fillRect/>
          </a:stretch>
        </p:blipFill>
        <p:spPr>
          <a:xfrm>
            <a:off x="7063873" y="3837049"/>
            <a:ext cx="2466975" cy="1847850"/>
          </a:xfrm>
          <a:prstGeom prst="rect">
            <a:avLst/>
          </a:prstGeom>
        </p:spPr>
      </p:pic>
    </p:spTree>
    <p:extLst>
      <p:ext uri="{BB962C8B-B14F-4D97-AF65-F5344CB8AC3E}">
        <p14:creationId xmlns:p14="http://schemas.microsoft.com/office/powerpoint/2010/main" val="2840132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66FB46-8364-4A6A-B870-5295F4C566BB}"/>
              </a:ext>
            </a:extLst>
          </p:cNvPr>
          <p:cNvSpPr>
            <a:spLocks noGrp="1"/>
          </p:cNvSpPr>
          <p:nvPr>
            <p:ph type="title"/>
          </p:nvPr>
        </p:nvSpPr>
        <p:spPr/>
        <p:txBody>
          <a:bodyPr/>
          <a:lstStyle/>
          <a:p>
            <a:pPr algn="ctr"/>
            <a:r>
              <a:rPr lang="pl-PL" dirty="0">
                <a:solidFill>
                  <a:srgbClr val="7030A0"/>
                </a:solidFill>
              </a:rPr>
              <a:t>10. </a:t>
            </a:r>
            <a:r>
              <a:rPr lang="pl-PL" dirty="0" err="1">
                <a:solidFill>
                  <a:srgbClr val="7030A0"/>
                </a:solidFill>
              </a:rPr>
              <a:t>Śmiergust</a:t>
            </a:r>
            <a:r>
              <a:rPr lang="pl-PL" dirty="0">
                <a:solidFill>
                  <a:srgbClr val="7030A0"/>
                </a:solidFill>
              </a:rPr>
              <a:t>, czyli zwyczaje wielkanocne na Śląsku</a:t>
            </a:r>
          </a:p>
        </p:txBody>
      </p:sp>
      <p:sp>
        <p:nvSpPr>
          <p:cNvPr id="3" name="Symbol zastępczy zawartości 2">
            <a:extLst>
              <a:ext uri="{FF2B5EF4-FFF2-40B4-BE49-F238E27FC236}">
                <a16:creationId xmlns:a16="http://schemas.microsoft.com/office/drawing/2014/main" id="{7BF48BBC-A405-40B9-8F6E-1BA440939507}"/>
              </a:ext>
            </a:extLst>
          </p:cNvPr>
          <p:cNvSpPr>
            <a:spLocks noGrp="1"/>
          </p:cNvSpPr>
          <p:nvPr>
            <p:ph idx="1"/>
          </p:nvPr>
        </p:nvSpPr>
        <p:spPr/>
        <p:txBody>
          <a:bodyPr>
            <a:normAutofit fontScale="77500" lnSpcReduction="20000"/>
          </a:bodyPr>
          <a:lstStyle/>
          <a:p>
            <a:pPr marL="0" indent="0" algn="just">
              <a:lnSpc>
                <a:spcPct val="170000"/>
              </a:lnSpc>
              <a:buNone/>
            </a:pPr>
            <a:r>
              <a:rPr lang="pl-PL" dirty="0"/>
              <a:t>	</a:t>
            </a:r>
            <a:r>
              <a:rPr lang="pl-PL" dirty="0" err="1"/>
              <a:t>Śmiergust</a:t>
            </a:r>
            <a:r>
              <a:rPr lang="pl-PL" dirty="0"/>
              <a:t> to zwyczaj, który przypomina nasz współczesny Lany Poniedziałek. </a:t>
            </a:r>
            <a:br>
              <a:rPr lang="pl-PL" dirty="0"/>
            </a:br>
            <a:r>
              <a:rPr lang="pl-PL" dirty="0"/>
              <a:t>W Wilamowicach, mieście w województwie śląskim, ta tradycja wciąż jest żywa! Młodzieńcy polewają wodą panny na wydaniu, ale są przy tym odpowiednio wystrojeni. </a:t>
            </a:r>
            <a:r>
              <a:rPr lang="pl-PL" dirty="0" err="1"/>
              <a:t>Śmierguśnicy</a:t>
            </a:r>
            <a:r>
              <a:rPr lang="pl-PL" dirty="0"/>
              <a:t> przebierają się w pstrokate stroje, ubierają kapelusze zdobione kolorową bibułą i przywdziewają własnoręcznie wykonane maski, by nikt ich nie rozpoznał. Przy dźwiękach muzyki, chodząc od domu do domu lub łapiąc dziewczęta na rynku, polewają je wodą lub wrzucają do wanny. Polewanie ma wróżyć szczęście i pomyślność.</a:t>
            </a:r>
          </a:p>
        </p:txBody>
      </p:sp>
    </p:spTree>
    <p:extLst>
      <p:ext uri="{BB962C8B-B14F-4D97-AF65-F5344CB8AC3E}">
        <p14:creationId xmlns:p14="http://schemas.microsoft.com/office/powerpoint/2010/main" val="1127760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3AD07D5E-CBF7-4083-AB77-7E45C7086997}"/>
              </a:ext>
            </a:extLst>
          </p:cNvPr>
          <p:cNvPicPr>
            <a:picLocks noChangeAspect="1"/>
          </p:cNvPicPr>
          <p:nvPr/>
        </p:nvPicPr>
        <p:blipFill>
          <a:blip r:embed="rId2"/>
          <a:stretch>
            <a:fillRect/>
          </a:stretch>
        </p:blipFill>
        <p:spPr>
          <a:xfrm>
            <a:off x="1114443" y="424069"/>
            <a:ext cx="4981557" cy="3319670"/>
          </a:xfrm>
          <a:prstGeom prst="rect">
            <a:avLst/>
          </a:prstGeom>
        </p:spPr>
      </p:pic>
      <p:pic>
        <p:nvPicPr>
          <p:cNvPr id="4" name="Obraz 3">
            <a:extLst>
              <a:ext uri="{FF2B5EF4-FFF2-40B4-BE49-F238E27FC236}">
                <a16:creationId xmlns:a16="http://schemas.microsoft.com/office/drawing/2014/main" id="{E8E8FBEE-F237-410A-8818-AF5CECC0B79B}"/>
              </a:ext>
            </a:extLst>
          </p:cNvPr>
          <p:cNvPicPr>
            <a:picLocks noChangeAspect="1"/>
          </p:cNvPicPr>
          <p:nvPr/>
        </p:nvPicPr>
        <p:blipFill>
          <a:blip r:embed="rId3"/>
          <a:stretch>
            <a:fillRect/>
          </a:stretch>
        </p:blipFill>
        <p:spPr>
          <a:xfrm>
            <a:off x="7035869" y="556589"/>
            <a:ext cx="4416909" cy="3437283"/>
          </a:xfrm>
          <a:prstGeom prst="rect">
            <a:avLst/>
          </a:prstGeom>
        </p:spPr>
      </p:pic>
      <p:pic>
        <p:nvPicPr>
          <p:cNvPr id="3" name="Obraz 2">
            <a:extLst>
              <a:ext uri="{FF2B5EF4-FFF2-40B4-BE49-F238E27FC236}">
                <a16:creationId xmlns:a16="http://schemas.microsoft.com/office/drawing/2014/main" id="{31A8C8A9-F093-433D-99E5-83934FC3A87C}"/>
              </a:ext>
            </a:extLst>
          </p:cNvPr>
          <p:cNvPicPr>
            <a:picLocks noChangeAspect="1"/>
          </p:cNvPicPr>
          <p:nvPr/>
        </p:nvPicPr>
        <p:blipFill>
          <a:blip r:embed="rId4"/>
          <a:stretch>
            <a:fillRect/>
          </a:stretch>
        </p:blipFill>
        <p:spPr>
          <a:xfrm>
            <a:off x="9752057" y="3429000"/>
            <a:ext cx="2095500" cy="2085975"/>
          </a:xfrm>
          <a:prstGeom prst="rect">
            <a:avLst/>
          </a:prstGeom>
        </p:spPr>
      </p:pic>
      <p:pic>
        <p:nvPicPr>
          <p:cNvPr id="5" name="Obraz 4">
            <a:extLst>
              <a:ext uri="{FF2B5EF4-FFF2-40B4-BE49-F238E27FC236}">
                <a16:creationId xmlns:a16="http://schemas.microsoft.com/office/drawing/2014/main" id="{CD697361-0BCC-4E9C-A0C0-2C422FFFCAD0}"/>
              </a:ext>
            </a:extLst>
          </p:cNvPr>
          <p:cNvPicPr>
            <a:picLocks noChangeAspect="1"/>
          </p:cNvPicPr>
          <p:nvPr/>
        </p:nvPicPr>
        <p:blipFill>
          <a:blip r:embed="rId5"/>
          <a:stretch>
            <a:fillRect/>
          </a:stretch>
        </p:blipFill>
        <p:spPr>
          <a:xfrm>
            <a:off x="3723227" y="3004931"/>
            <a:ext cx="5140325" cy="3429000"/>
          </a:xfrm>
          <a:prstGeom prst="rect">
            <a:avLst/>
          </a:prstGeom>
        </p:spPr>
      </p:pic>
    </p:spTree>
    <p:extLst>
      <p:ext uri="{BB962C8B-B14F-4D97-AF65-F5344CB8AC3E}">
        <p14:creationId xmlns:p14="http://schemas.microsoft.com/office/powerpoint/2010/main" val="12341535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BD3909-F1B9-4493-8DFD-C446B2960507}"/>
              </a:ext>
            </a:extLst>
          </p:cNvPr>
          <p:cNvSpPr>
            <a:spLocks noGrp="1"/>
          </p:cNvSpPr>
          <p:nvPr>
            <p:ph type="title"/>
          </p:nvPr>
        </p:nvSpPr>
        <p:spPr>
          <a:xfrm>
            <a:off x="838200" y="1319281"/>
            <a:ext cx="10515600" cy="1325563"/>
          </a:xfrm>
        </p:spPr>
        <p:txBody>
          <a:bodyPr>
            <a:normAutofit fontScale="90000"/>
          </a:bodyPr>
          <a:lstStyle/>
          <a:p>
            <a:pPr algn="ctr"/>
            <a:r>
              <a:rPr lang="pl-PL" sz="8000" dirty="0">
                <a:solidFill>
                  <a:srgbClr val="FFC000"/>
                </a:solidFill>
                <a:latin typeface="Avenir Next LT Pro Light" panose="020B0304020202020204" pitchFamily="34" charset="-18"/>
              </a:rPr>
              <a:t>DZIĘKUJĘ ZA UWAGĘ!!</a:t>
            </a:r>
          </a:p>
        </p:txBody>
      </p:sp>
      <p:sp>
        <p:nvSpPr>
          <p:cNvPr id="3" name="Symbol zastępczy zawartości 2">
            <a:extLst>
              <a:ext uri="{FF2B5EF4-FFF2-40B4-BE49-F238E27FC236}">
                <a16:creationId xmlns:a16="http://schemas.microsoft.com/office/drawing/2014/main" id="{D060E435-CF8E-4FF2-BEBB-A84EBC7FC993}"/>
              </a:ext>
            </a:extLst>
          </p:cNvPr>
          <p:cNvSpPr>
            <a:spLocks noGrp="1"/>
          </p:cNvSpPr>
          <p:nvPr>
            <p:ph idx="1"/>
          </p:nvPr>
        </p:nvSpPr>
        <p:spPr>
          <a:xfrm>
            <a:off x="4807227" y="3491259"/>
            <a:ext cx="6546573" cy="2047460"/>
          </a:xfrm>
        </p:spPr>
        <p:txBody>
          <a:bodyPr>
            <a:noAutofit/>
          </a:bodyPr>
          <a:lstStyle/>
          <a:p>
            <a:pPr marL="0" indent="0">
              <a:buNone/>
            </a:pPr>
            <a:r>
              <a:rPr lang="pl-PL" sz="6600" dirty="0">
                <a:solidFill>
                  <a:srgbClr val="002060"/>
                </a:solidFill>
              </a:rPr>
              <a:t>MARTYNA BRONOWICKA </a:t>
            </a:r>
            <a:r>
              <a:rPr lang="pl-PL" sz="6600" dirty="0">
                <a:solidFill>
                  <a:srgbClr val="002060"/>
                </a:solidFill>
                <a:sym typeface="Wingdings" panose="05000000000000000000" pitchFamily="2" charset="2"/>
              </a:rPr>
              <a:t></a:t>
            </a:r>
            <a:endParaRPr lang="pl-PL" sz="6600" dirty="0">
              <a:solidFill>
                <a:srgbClr val="002060"/>
              </a:solidFill>
            </a:endParaRPr>
          </a:p>
        </p:txBody>
      </p:sp>
    </p:spTree>
    <p:extLst>
      <p:ext uri="{BB962C8B-B14F-4D97-AF65-F5344CB8AC3E}">
        <p14:creationId xmlns:p14="http://schemas.microsoft.com/office/powerpoint/2010/main" val="29741876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a:extLst>
              <a:ext uri="{FF2B5EF4-FFF2-40B4-BE49-F238E27FC236}">
                <a16:creationId xmlns:a16="http://schemas.microsoft.com/office/drawing/2014/main" id="{C4E7A09E-19F1-4E6F-8A1C-46193E80C63B}"/>
              </a:ext>
            </a:extLst>
          </p:cNvPr>
          <p:cNvPicPr>
            <a:picLocks noGrp="1" noChangeAspect="1"/>
          </p:cNvPicPr>
          <p:nvPr>
            <p:ph sz="half" idx="4294967295"/>
          </p:nvPr>
        </p:nvPicPr>
        <p:blipFill>
          <a:blip r:embed="rId2"/>
          <a:stretch>
            <a:fillRect/>
          </a:stretch>
        </p:blipFill>
        <p:spPr>
          <a:xfrm>
            <a:off x="732220" y="963795"/>
            <a:ext cx="4797287" cy="2979747"/>
          </a:xfrm>
          <a:prstGeom prst="rect">
            <a:avLst/>
          </a:prstGeom>
        </p:spPr>
      </p:pic>
      <p:pic>
        <p:nvPicPr>
          <p:cNvPr id="8" name="Symbol zastępczy zawartości 7">
            <a:extLst>
              <a:ext uri="{FF2B5EF4-FFF2-40B4-BE49-F238E27FC236}">
                <a16:creationId xmlns:a16="http://schemas.microsoft.com/office/drawing/2014/main" id="{84C7ACD5-B628-4E0E-8F26-4B4D1B82836D}"/>
              </a:ext>
            </a:extLst>
          </p:cNvPr>
          <p:cNvPicPr>
            <a:picLocks noGrp="1" noChangeAspect="1"/>
          </p:cNvPicPr>
          <p:nvPr>
            <p:ph sz="half" idx="4294967295"/>
          </p:nvPr>
        </p:nvPicPr>
        <p:blipFill>
          <a:blip r:embed="rId3"/>
          <a:stretch>
            <a:fillRect/>
          </a:stretch>
        </p:blipFill>
        <p:spPr>
          <a:xfrm>
            <a:off x="5948416" y="1447239"/>
            <a:ext cx="5960128" cy="3963522"/>
          </a:xfrm>
          <a:prstGeom prst="rect">
            <a:avLst/>
          </a:prstGeom>
        </p:spPr>
      </p:pic>
      <p:pic>
        <p:nvPicPr>
          <p:cNvPr id="9" name="Obraz 8">
            <a:extLst>
              <a:ext uri="{FF2B5EF4-FFF2-40B4-BE49-F238E27FC236}">
                <a16:creationId xmlns:a16="http://schemas.microsoft.com/office/drawing/2014/main" id="{F32E4C1D-8BE0-4DBE-BB2D-8BEB4D3733E8}"/>
              </a:ext>
            </a:extLst>
          </p:cNvPr>
          <p:cNvPicPr>
            <a:picLocks noChangeAspect="1"/>
          </p:cNvPicPr>
          <p:nvPr/>
        </p:nvPicPr>
        <p:blipFill>
          <a:blip r:embed="rId4"/>
          <a:stretch>
            <a:fillRect/>
          </a:stretch>
        </p:blipFill>
        <p:spPr>
          <a:xfrm>
            <a:off x="4284640" y="3280080"/>
            <a:ext cx="2908643" cy="2908643"/>
          </a:xfrm>
          <a:prstGeom prst="rect">
            <a:avLst/>
          </a:prstGeom>
        </p:spPr>
      </p:pic>
      <p:pic>
        <p:nvPicPr>
          <p:cNvPr id="10" name="Obraz 9">
            <a:extLst>
              <a:ext uri="{FF2B5EF4-FFF2-40B4-BE49-F238E27FC236}">
                <a16:creationId xmlns:a16="http://schemas.microsoft.com/office/drawing/2014/main" id="{EB7C08E9-545A-4CC8-9AE2-8DDAB8770D76}"/>
              </a:ext>
            </a:extLst>
          </p:cNvPr>
          <p:cNvPicPr>
            <a:picLocks noChangeAspect="1"/>
          </p:cNvPicPr>
          <p:nvPr/>
        </p:nvPicPr>
        <p:blipFill>
          <a:blip r:embed="rId5"/>
          <a:stretch>
            <a:fillRect/>
          </a:stretch>
        </p:blipFill>
        <p:spPr>
          <a:xfrm>
            <a:off x="732220" y="4313654"/>
            <a:ext cx="3287210" cy="2194213"/>
          </a:xfrm>
          <a:prstGeom prst="rect">
            <a:avLst/>
          </a:prstGeom>
        </p:spPr>
      </p:pic>
      <p:pic>
        <p:nvPicPr>
          <p:cNvPr id="2" name="Obraz 1">
            <a:extLst>
              <a:ext uri="{FF2B5EF4-FFF2-40B4-BE49-F238E27FC236}">
                <a16:creationId xmlns:a16="http://schemas.microsoft.com/office/drawing/2014/main" id="{31107BD8-6C47-4178-B13E-9B1910EB08CF}"/>
              </a:ext>
            </a:extLst>
          </p:cNvPr>
          <p:cNvPicPr>
            <a:picLocks noChangeAspect="1"/>
          </p:cNvPicPr>
          <p:nvPr/>
        </p:nvPicPr>
        <p:blipFill>
          <a:blip r:embed="rId6"/>
          <a:stretch>
            <a:fillRect/>
          </a:stretch>
        </p:blipFill>
        <p:spPr>
          <a:xfrm>
            <a:off x="8134173" y="4313654"/>
            <a:ext cx="3099812" cy="2018223"/>
          </a:xfrm>
          <a:prstGeom prst="rect">
            <a:avLst/>
          </a:prstGeom>
        </p:spPr>
      </p:pic>
    </p:spTree>
    <p:extLst>
      <p:ext uri="{BB962C8B-B14F-4D97-AF65-F5344CB8AC3E}">
        <p14:creationId xmlns:p14="http://schemas.microsoft.com/office/powerpoint/2010/main" val="25488334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714337-56FE-444C-B93C-F82F0B5C6B76}"/>
              </a:ext>
            </a:extLst>
          </p:cNvPr>
          <p:cNvSpPr>
            <a:spLocks noGrp="1"/>
          </p:cNvSpPr>
          <p:nvPr>
            <p:ph type="title"/>
          </p:nvPr>
        </p:nvSpPr>
        <p:spPr/>
        <p:txBody>
          <a:bodyPr/>
          <a:lstStyle/>
          <a:p>
            <a:pPr algn="ctr"/>
            <a:r>
              <a:rPr lang="pl-PL" dirty="0">
                <a:solidFill>
                  <a:srgbClr val="7030A0"/>
                </a:solidFill>
              </a:rPr>
              <a:t>2. Święcenie pokarmów</a:t>
            </a:r>
          </a:p>
        </p:txBody>
      </p:sp>
      <p:sp>
        <p:nvSpPr>
          <p:cNvPr id="3" name="Symbol zastępczy zawartości 2">
            <a:extLst>
              <a:ext uri="{FF2B5EF4-FFF2-40B4-BE49-F238E27FC236}">
                <a16:creationId xmlns:a16="http://schemas.microsoft.com/office/drawing/2014/main" id="{727D127F-0AD4-4510-A60F-C02D04603E6E}"/>
              </a:ext>
            </a:extLst>
          </p:cNvPr>
          <p:cNvSpPr>
            <a:spLocks noGrp="1"/>
          </p:cNvSpPr>
          <p:nvPr>
            <p:ph idx="1"/>
          </p:nvPr>
        </p:nvSpPr>
        <p:spPr/>
        <p:txBody>
          <a:bodyPr>
            <a:normAutofit lnSpcReduction="10000"/>
          </a:bodyPr>
          <a:lstStyle/>
          <a:p>
            <a:pPr marL="0" indent="0" algn="just">
              <a:lnSpc>
                <a:spcPct val="150000"/>
              </a:lnSpc>
              <a:buNone/>
            </a:pPr>
            <a:r>
              <a:rPr lang="pl-PL" dirty="0"/>
              <a:t>	Zwyczaj święcenia pokarmów w Wielką Sobotę uchował się, aż po dziś dzień. Ma on korzenie pogańskie, ale został uświęcony przez Kościół. Dzisiaj święcimy w Kościele tylko symboliczne pokarmy, które mieszczą się w niewielkim, zazwyczaj wiklinowym koszyku. Zawartość takiej święconki może być też różna, w zależności od danego regionu. Nie może jednak zabraknąć: jajek, chleba, kiełbasy lub wędlin, soli, baranka (z masła lub cukru), chrzanu oraz kawałka domowego ciasta. </a:t>
            </a:r>
          </a:p>
        </p:txBody>
      </p:sp>
    </p:spTree>
    <p:extLst>
      <p:ext uri="{BB962C8B-B14F-4D97-AF65-F5344CB8AC3E}">
        <p14:creationId xmlns:p14="http://schemas.microsoft.com/office/powerpoint/2010/main" val="3147422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BAD223ED-590D-4A4E-91AF-DFF1C6052CE0}"/>
              </a:ext>
            </a:extLst>
          </p:cNvPr>
          <p:cNvPicPr>
            <a:picLocks noChangeAspect="1"/>
          </p:cNvPicPr>
          <p:nvPr/>
        </p:nvPicPr>
        <p:blipFill>
          <a:blip r:embed="rId2"/>
          <a:stretch>
            <a:fillRect/>
          </a:stretch>
        </p:blipFill>
        <p:spPr>
          <a:xfrm>
            <a:off x="1035387" y="493231"/>
            <a:ext cx="4772699" cy="2680666"/>
          </a:xfrm>
          <a:prstGeom prst="rect">
            <a:avLst/>
          </a:prstGeom>
        </p:spPr>
      </p:pic>
      <p:pic>
        <p:nvPicPr>
          <p:cNvPr id="5" name="Obraz 4">
            <a:extLst>
              <a:ext uri="{FF2B5EF4-FFF2-40B4-BE49-F238E27FC236}">
                <a16:creationId xmlns:a16="http://schemas.microsoft.com/office/drawing/2014/main" id="{376B169E-DD9A-43D6-B36D-BA3AE3397559}"/>
              </a:ext>
            </a:extLst>
          </p:cNvPr>
          <p:cNvPicPr>
            <a:picLocks noChangeAspect="1"/>
          </p:cNvPicPr>
          <p:nvPr/>
        </p:nvPicPr>
        <p:blipFill>
          <a:blip r:embed="rId3"/>
          <a:stretch>
            <a:fillRect/>
          </a:stretch>
        </p:blipFill>
        <p:spPr>
          <a:xfrm>
            <a:off x="7080279" y="4354746"/>
            <a:ext cx="3454768" cy="2299709"/>
          </a:xfrm>
          <a:prstGeom prst="rect">
            <a:avLst/>
          </a:prstGeom>
        </p:spPr>
      </p:pic>
      <p:pic>
        <p:nvPicPr>
          <p:cNvPr id="4" name="Obraz 3">
            <a:extLst>
              <a:ext uri="{FF2B5EF4-FFF2-40B4-BE49-F238E27FC236}">
                <a16:creationId xmlns:a16="http://schemas.microsoft.com/office/drawing/2014/main" id="{2755D27D-4233-4C99-A80B-E5D65C0436E4}"/>
              </a:ext>
            </a:extLst>
          </p:cNvPr>
          <p:cNvPicPr>
            <a:picLocks noChangeAspect="1"/>
          </p:cNvPicPr>
          <p:nvPr/>
        </p:nvPicPr>
        <p:blipFill>
          <a:blip r:embed="rId4"/>
          <a:stretch>
            <a:fillRect/>
          </a:stretch>
        </p:blipFill>
        <p:spPr>
          <a:xfrm>
            <a:off x="6855422" y="320952"/>
            <a:ext cx="3904483" cy="3904483"/>
          </a:xfrm>
          <a:prstGeom prst="rect">
            <a:avLst/>
          </a:prstGeom>
        </p:spPr>
      </p:pic>
      <p:pic>
        <p:nvPicPr>
          <p:cNvPr id="7" name="Obraz 6">
            <a:extLst>
              <a:ext uri="{FF2B5EF4-FFF2-40B4-BE49-F238E27FC236}">
                <a16:creationId xmlns:a16="http://schemas.microsoft.com/office/drawing/2014/main" id="{B81AB996-AC3D-48DF-B3C2-855726F1F753}"/>
              </a:ext>
            </a:extLst>
          </p:cNvPr>
          <p:cNvPicPr>
            <a:picLocks noChangeAspect="1"/>
          </p:cNvPicPr>
          <p:nvPr/>
        </p:nvPicPr>
        <p:blipFill>
          <a:blip r:embed="rId5"/>
          <a:stretch>
            <a:fillRect/>
          </a:stretch>
        </p:blipFill>
        <p:spPr>
          <a:xfrm>
            <a:off x="968513" y="3487386"/>
            <a:ext cx="4772699" cy="3167069"/>
          </a:xfrm>
          <a:prstGeom prst="rect">
            <a:avLst/>
          </a:prstGeom>
        </p:spPr>
      </p:pic>
    </p:spTree>
    <p:extLst>
      <p:ext uri="{BB962C8B-B14F-4D97-AF65-F5344CB8AC3E}">
        <p14:creationId xmlns:p14="http://schemas.microsoft.com/office/powerpoint/2010/main" val="3025074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D0BD45-332E-4463-A72B-72A5BE23E2FE}"/>
              </a:ext>
            </a:extLst>
          </p:cNvPr>
          <p:cNvSpPr>
            <a:spLocks noGrp="1"/>
          </p:cNvSpPr>
          <p:nvPr>
            <p:ph type="title"/>
          </p:nvPr>
        </p:nvSpPr>
        <p:spPr/>
        <p:txBody>
          <a:bodyPr/>
          <a:lstStyle/>
          <a:p>
            <a:pPr algn="ctr"/>
            <a:r>
              <a:rPr lang="pl-PL" dirty="0">
                <a:solidFill>
                  <a:srgbClr val="7030A0"/>
                </a:solidFill>
              </a:rPr>
              <a:t>3. Symbolika Baranka Wielkanocnego</a:t>
            </a:r>
          </a:p>
        </p:txBody>
      </p:sp>
      <p:sp>
        <p:nvSpPr>
          <p:cNvPr id="3" name="Symbol zastępczy zawartości 2">
            <a:extLst>
              <a:ext uri="{FF2B5EF4-FFF2-40B4-BE49-F238E27FC236}">
                <a16:creationId xmlns:a16="http://schemas.microsoft.com/office/drawing/2014/main" id="{DA2A561A-5617-474B-B72A-7FD7D6AF52EB}"/>
              </a:ext>
            </a:extLst>
          </p:cNvPr>
          <p:cNvSpPr>
            <a:spLocks noGrp="1"/>
          </p:cNvSpPr>
          <p:nvPr>
            <p:ph idx="1"/>
          </p:nvPr>
        </p:nvSpPr>
        <p:spPr/>
        <p:txBody>
          <a:bodyPr/>
          <a:lstStyle/>
          <a:p>
            <a:pPr marL="0" indent="0" algn="just">
              <a:lnSpc>
                <a:spcPct val="150000"/>
              </a:lnSpc>
              <a:buNone/>
            </a:pPr>
            <a:r>
              <a:rPr lang="pl-PL" dirty="0"/>
              <a:t>	Baranek – jest ważnym symbolem dla chrześcijan, ponieważ oznacza odkupienie grzeszników i przezwyciężenie zła. Najczęściej jest w postaci słodkiej figurki, czekoladowej albo cukrowej.</a:t>
            </a:r>
          </a:p>
        </p:txBody>
      </p:sp>
      <p:pic>
        <p:nvPicPr>
          <p:cNvPr id="4" name="Obraz 3">
            <a:extLst>
              <a:ext uri="{FF2B5EF4-FFF2-40B4-BE49-F238E27FC236}">
                <a16:creationId xmlns:a16="http://schemas.microsoft.com/office/drawing/2014/main" id="{B5E794B6-527C-47D9-97FA-FC6BFF61626C}"/>
              </a:ext>
            </a:extLst>
          </p:cNvPr>
          <p:cNvPicPr>
            <a:picLocks noChangeAspect="1"/>
          </p:cNvPicPr>
          <p:nvPr/>
        </p:nvPicPr>
        <p:blipFill>
          <a:blip r:embed="rId2"/>
          <a:stretch>
            <a:fillRect/>
          </a:stretch>
        </p:blipFill>
        <p:spPr>
          <a:xfrm>
            <a:off x="8092730" y="4050220"/>
            <a:ext cx="3261070" cy="2442655"/>
          </a:xfrm>
          <a:prstGeom prst="rect">
            <a:avLst/>
          </a:prstGeom>
        </p:spPr>
      </p:pic>
      <p:pic>
        <p:nvPicPr>
          <p:cNvPr id="5" name="Obraz 4">
            <a:extLst>
              <a:ext uri="{FF2B5EF4-FFF2-40B4-BE49-F238E27FC236}">
                <a16:creationId xmlns:a16="http://schemas.microsoft.com/office/drawing/2014/main" id="{E4E97B85-DDDA-4463-9B2B-97CC525A2394}"/>
              </a:ext>
            </a:extLst>
          </p:cNvPr>
          <p:cNvPicPr>
            <a:picLocks noChangeAspect="1"/>
          </p:cNvPicPr>
          <p:nvPr/>
        </p:nvPicPr>
        <p:blipFill>
          <a:blip r:embed="rId3"/>
          <a:stretch>
            <a:fillRect/>
          </a:stretch>
        </p:blipFill>
        <p:spPr>
          <a:xfrm>
            <a:off x="4398686" y="4050220"/>
            <a:ext cx="3261070" cy="2442655"/>
          </a:xfrm>
          <a:prstGeom prst="rect">
            <a:avLst/>
          </a:prstGeom>
        </p:spPr>
      </p:pic>
      <p:pic>
        <p:nvPicPr>
          <p:cNvPr id="6" name="Obraz 5">
            <a:extLst>
              <a:ext uri="{FF2B5EF4-FFF2-40B4-BE49-F238E27FC236}">
                <a16:creationId xmlns:a16="http://schemas.microsoft.com/office/drawing/2014/main" id="{63C73D0E-C921-4538-AA33-97606066EEC2}"/>
              </a:ext>
            </a:extLst>
          </p:cNvPr>
          <p:cNvPicPr>
            <a:picLocks noChangeAspect="1"/>
          </p:cNvPicPr>
          <p:nvPr/>
        </p:nvPicPr>
        <p:blipFill>
          <a:blip r:embed="rId4"/>
          <a:stretch>
            <a:fillRect/>
          </a:stretch>
        </p:blipFill>
        <p:spPr>
          <a:xfrm>
            <a:off x="921129" y="4081432"/>
            <a:ext cx="3261070" cy="2411443"/>
          </a:xfrm>
          <a:prstGeom prst="rect">
            <a:avLst/>
          </a:prstGeom>
        </p:spPr>
      </p:pic>
    </p:spTree>
    <p:extLst>
      <p:ext uri="{BB962C8B-B14F-4D97-AF65-F5344CB8AC3E}">
        <p14:creationId xmlns:p14="http://schemas.microsoft.com/office/powerpoint/2010/main" val="11480957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282F9F-1F9B-4FB0-A4DF-11818765B9DA}"/>
              </a:ext>
            </a:extLst>
          </p:cNvPr>
          <p:cNvSpPr>
            <a:spLocks noGrp="1"/>
          </p:cNvSpPr>
          <p:nvPr>
            <p:ph type="title"/>
          </p:nvPr>
        </p:nvSpPr>
        <p:spPr/>
        <p:txBody>
          <a:bodyPr/>
          <a:lstStyle/>
          <a:p>
            <a:pPr algn="ctr"/>
            <a:r>
              <a:rPr lang="pl-PL" dirty="0">
                <a:solidFill>
                  <a:srgbClr val="7030A0"/>
                </a:solidFill>
              </a:rPr>
              <a:t>4. Malowanie jajek – barwne zwyczaje Świąt Wielkanocnych</a:t>
            </a:r>
          </a:p>
        </p:txBody>
      </p:sp>
      <p:sp>
        <p:nvSpPr>
          <p:cNvPr id="3" name="Symbol zastępczy zawartości 2">
            <a:extLst>
              <a:ext uri="{FF2B5EF4-FFF2-40B4-BE49-F238E27FC236}">
                <a16:creationId xmlns:a16="http://schemas.microsoft.com/office/drawing/2014/main" id="{9F92A2B8-CABF-471C-928F-85084A3D18A9}"/>
              </a:ext>
            </a:extLst>
          </p:cNvPr>
          <p:cNvSpPr>
            <a:spLocks noGrp="1"/>
          </p:cNvSpPr>
          <p:nvPr>
            <p:ph idx="1"/>
          </p:nvPr>
        </p:nvSpPr>
        <p:spPr>
          <a:xfrm>
            <a:off x="732183" y="1958147"/>
            <a:ext cx="10515600" cy="4351338"/>
          </a:xfrm>
        </p:spPr>
        <p:txBody>
          <a:bodyPr>
            <a:normAutofit/>
          </a:bodyPr>
          <a:lstStyle/>
          <a:p>
            <a:pPr marL="0" indent="0" algn="just">
              <a:lnSpc>
                <a:spcPct val="150000"/>
              </a:lnSpc>
              <a:buNone/>
            </a:pPr>
            <a:r>
              <a:rPr lang="pl-PL" sz="2000" dirty="0"/>
              <a:t>	Wielkanocne tradycje w Polsce to również zwyczaj malowania jajek na Święta. Jeden z tych, którego za dziecka wyczekiwało się z wielką niecierpliwością. Wywodzi się jeszcze ze starosłowiańskich wierzeń, gdzie jajko miało bardzo ważne znaczenie. Symbolizowało siły witalne </a:t>
            </a:r>
            <a:br>
              <a:rPr lang="pl-PL" sz="2000" dirty="0"/>
            </a:br>
            <a:r>
              <a:rPr lang="pl-PL" sz="2000" dirty="0"/>
              <a:t>i podobnie jak dzisiaj – początek nowego życia. Pośredniczyło między światem ludzkim, a duchów </a:t>
            </a:r>
            <a:br>
              <a:rPr lang="pl-PL" sz="2000" dirty="0"/>
            </a:br>
            <a:r>
              <a:rPr lang="pl-PL" sz="2000" dirty="0"/>
              <a:t>i bogów. Obecnie wszystkie kolorowe jajka zwiemy pisankami. </a:t>
            </a:r>
          </a:p>
        </p:txBody>
      </p:sp>
      <p:pic>
        <p:nvPicPr>
          <p:cNvPr id="10" name="Obraz 9">
            <a:extLst>
              <a:ext uri="{FF2B5EF4-FFF2-40B4-BE49-F238E27FC236}">
                <a16:creationId xmlns:a16="http://schemas.microsoft.com/office/drawing/2014/main" id="{A33C6EA3-4544-4226-B2D6-A79608E8307C}"/>
              </a:ext>
            </a:extLst>
          </p:cNvPr>
          <p:cNvPicPr>
            <a:picLocks noChangeAspect="1"/>
          </p:cNvPicPr>
          <p:nvPr/>
        </p:nvPicPr>
        <p:blipFill>
          <a:blip r:embed="rId2"/>
          <a:stretch>
            <a:fillRect/>
          </a:stretch>
        </p:blipFill>
        <p:spPr>
          <a:xfrm>
            <a:off x="1630018" y="4566412"/>
            <a:ext cx="3748179" cy="1743074"/>
          </a:xfrm>
          <a:prstGeom prst="rect">
            <a:avLst/>
          </a:prstGeom>
        </p:spPr>
      </p:pic>
      <p:pic>
        <p:nvPicPr>
          <p:cNvPr id="11" name="Obraz 10">
            <a:extLst>
              <a:ext uri="{FF2B5EF4-FFF2-40B4-BE49-F238E27FC236}">
                <a16:creationId xmlns:a16="http://schemas.microsoft.com/office/drawing/2014/main" id="{AFD4111B-B2D5-43BE-A0A7-92902ABF449A}"/>
              </a:ext>
            </a:extLst>
          </p:cNvPr>
          <p:cNvPicPr>
            <a:picLocks noChangeAspect="1"/>
          </p:cNvPicPr>
          <p:nvPr/>
        </p:nvPicPr>
        <p:blipFill>
          <a:blip r:embed="rId3"/>
          <a:stretch>
            <a:fillRect/>
          </a:stretch>
        </p:blipFill>
        <p:spPr>
          <a:xfrm>
            <a:off x="6276032" y="4466516"/>
            <a:ext cx="2722347" cy="1811598"/>
          </a:xfrm>
          <a:prstGeom prst="rect">
            <a:avLst/>
          </a:prstGeom>
        </p:spPr>
      </p:pic>
      <p:pic>
        <p:nvPicPr>
          <p:cNvPr id="12" name="Obraz 11">
            <a:extLst>
              <a:ext uri="{FF2B5EF4-FFF2-40B4-BE49-F238E27FC236}">
                <a16:creationId xmlns:a16="http://schemas.microsoft.com/office/drawing/2014/main" id="{EF84D7F9-0777-4C65-B3CF-F2CFC88580AA}"/>
              </a:ext>
            </a:extLst>
          </p:cNvPr>
          <p:cNvPicPr>
            <a:picLocks noChangeAspect="1"/>
          </p:cNvPicPr>
          <p:nvPr/>
        </p:nvPicPr>
        <p:blipFill>
          <a:blip r:embed="rId4"/>
          <a:stretch>
            <a:fillRect/>
          </a:stretch>
        </p:blipFill>
        <p:spPr>
          <a:xfrm>
            <a:off x="9464951" y="3922643"/>
            <a:ext cx="2386842" cy="2386842"/>
          </a:xfrm>
          <a:prstGeom prst="rect">
            <a:avLst/>
          </a:prstGeom>
        </p:spPr>
      </p:pic>
    </p:spTree>
    <p:extLst>
      <p:ext uri="{BB962C8B-B14F-4D97-AF65-F5344CB8AC3E}">
        <p14:creationId xmlns:p14="http://schemas.microsoft.com/office/powerpoint/2010/main" val="3735327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9A7EC7AB-25E5-42FA-9589-B996D1BAAEA3}"/>
              </a:ext>
            </a:extLst>
          </p:cNvPr>
          <p:cNvPicPr>
            <a:picLocks noChangeAspect="1"/>
          </p:cNvPicPr>
          <p:nvPr/>
        </p:nvPicPr>
        <p:blipFill>
          <a:blip r:embed="rId2"/>
          <a:stretch>
            <a:fillRect/>
          </a:stretch>
        </p:blipFill>
        <p:spPr>
          <a:xfrm>
            <a:off x="6358738" y="4268981"/>
            <a:ext cx="4054483" cy="2299354"/>
          </a:xfrm>
          <a:prstGeom prst="rect">
            <a:avLst/>
          </a:prstGeom>
        </p:spPr>
      </p:pic>
      <p:pic>
        <p:nvPicPr>
          <p:cNvPr id="7" name="Obraz 6">
            <a:extLst>
              <a:ext uri="{FF2B5EF4-FFF2-40B4-BE49-F238E27FC236}">
                <a16:creationId xmlns:a16="http://schemas.microsoft.com/office/drawing/2014/main" id="{8408A589-FC8B-46C4-A4D9-0E581C3C2148}"/>
              </a:ext>
            </a:extLst>
          </p:cNvPr>
          <p:cNvPicPr>
            <a:picLocks noChangeAspect="1"/>
          </p:cNvPicPr>
          <p:nvPr/>
        </p:nvPicPr>
        <p:blipFill>
          <a:blip r:embed="rId3"/>
          <a:stretch>
            <a:fillRect/>
          </a:stretch>
        </p:blipFill>
        <p:spPr>
          <a:xfrm>
            <a:off x="1778779" y="4176215"/>
            <a:ext cx="3410043" cy="2392120"/>
          </a:xfrm>
          <a:prstGeom prst="rect">
            <a:avLst/>
          </a:prstGeom>
        </p:spPr>
      </p:pic>
      <p:sp>
        <p:nvSpPr>
          <p:cNvPr id="9" name="Symbol zastępczy zawartości 8">
            <a:extLst>
              <a:ext uri="{FF2B5EF4-FFF2-40B4-BE49-F238E27FC236}">
                <a16:creationId xmlns:a16="http://schemas.microsoft.com/office/drawing/2014/main" id="{711C5741-10EC-4C17-98FC-777E5D3573C3}"/>
              </a:ext>
            </a:extLst>
          </p:cNvPr>
          <p:cNvSpPr>
            <a:spLocks noGrp="1"/>
          </p:cNvSpPr>
          <p:nvPr>
            <p:ph idx="4294967295"/>
          </p:nvPr>
        </p:nvSpPr>
        <p:spPr>
          <a:xfrm>
            <a:off x="410811" y="465380"/>
            <a:ext cx="11179175" cy="3635375"/>
          </a:xfrm>
        </p:spPr>
        <p:txBody>
          <a:bodyPr>
            <a:normAutofit fontScale="92500"/>
          </a:bodyPr>
          <a:lstStyle/>
          <a:p>
            <a:pPr marL="0" indent="0" algn="just">
              <a:lnSpc>
                <a:spcPct val="150000"/>
              </a:lnSpc>
              <a:buNone/>
            </a:pPr>
            <a:r>
              <a:rPr lang="pl-PL" dirty="0"/>
              <a:t>	Dawnej to wyłącznie kobiety zdobiły jajka na Wielkanoc, a mężczyznom nie wolno było nawet wchodzić do pokoju, gdzie je malowano! Kiedyś barwiono je tylko na kolor czerwony, bo według legendy Maria Magdalena, po zmartwychwstaniu Chrystusa, radośnie spostrzegła, że wszystkie zakupione przez nią jajka zabarwiły się na czerwono. Dzisiaj, zwyczaj malowania jajek na Wielkanoc wciąż jest żywy, ale barwi się je na różne kolory.</a:t>
            </a:r>
          </a:p>
        </p:txBody>
      </p:sp>
    </p:spTree>
    <p:extLst>
      <p:ext uri="{BB962C8B-B14F-4D97-AF65-F5344CB8AC3E}">
        <p14:creationId xmlns:p14="http://schemas.microsoft.com/office/powerpoint/2010/main" val="13223685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A30561-EE6C-404C-B3E9-DD9B76C68E20}"/>
              </a:ext>
            </a:extLst>
          </p:cNvPr>
          <p:cNvSpPr>
            <a:spLocks noGrp="1"/>
          </p:cNvSpPr>
          <p:nvPr>
            <p:ph type="title"/>
          </p:nvPr>
        </p:nvSpPr>
        <p:spPr/>
        <p:txBody>
          <a:bodyPr/>
          <a:lstStyle/>
          <a:p>
            <a:pPr algn="ctr"/>
            <a:r>
              <a:rPr lang="pl-PL" dirty="0">
                <a:solidFill>
                  <a:srgbClr val="7030A0"/>
                </a:solidFill>
              </a:rPr>
              <a:t>5. Nawiedzanie Bożego Grobu</a:t>
            </a:r>
          </a:p>
        </p:txBody>
      </p:sp>
      <p:sp>
        <p:nvSpPr>
          <p:cNvPr id="3" name="Symbol zastępczy zawartości 2">
            <a:extLst>
              <a:ext uri="{FF2B5EF4-FFF2-40B4-BE49-F238E27FC236}">
                <a16:creationId xmlns:a16="http://schemas.microsoft.com/office/drawing/2014/main" id="{73223AC4-1FE1-4AF9-86B5-9CA7089F5452}"/>
              </a:ext>
            </a:extLst>
          </p:cNvPr>
          <p:cNvSpPr>
            <a:spLocks noGrp="1"/>
          </p:cNvSpPr>
          <p:nvPr>
            <p:ph idx="1"/>
          </p:nvPr>
        </p:nvSpPr>
        <p:spPr>
          <a:xfrm>
            <a:off x="718930" y="1690688"/>
            <a:ext cx="10515600" cy="4351338"/>
          </a:xfrm>
        </p:spPr>
        <p:txBody>
          <a:bodyPr>
            <a:normAutofit fontScale="62500" lnSpcReduction="20000"/>
          </a:bodyPr>
          <a:lstStyle/>
          <a:p>
            <a:pPr marL="0" indent="0" algn="just">
              <a:lnSpc>
                <a:spcPct val="170000"/>
              </a:lnSpc>
              <a:buNone/>
            </a:pPr>
            <a:r>
              <a:rPr lang="pl-PL" dirty="0"/>
              <a:t>	Nawiedzanie Grobów Pańskich to warszawska tradycja. Obok złożonego w grobie ciała Pana, leżą czaszka i kości. "Tak mówi Pan Bóg: Oto otwieram wasze groby i wydobywam was z grobów, ludu mój" - głosi umieszczony obok jeden z cytatów z Księgi Ezechiela.</a:t>
            </a:r>
          </a:p>
          <a:p>
            <a:pPr marL="0" indent="0" algn="just">
              <a:lnSpc>
                <a:spcPct val="170000"/>
              </a:lnSpc>
              <a:buNone/>
            </a:pPr>
            <a:endParaRPr lang="pl-PL" dirty="0"/>
          </a:p>
          <a:p>
            <a:pPr marL="0" indent="0" algn="just">
              <a:lnSpc>
                <a:spcPct val="170000"/>
              </a:lnSpc>
              <a:buNone/>
            </a:pPr>
            <a:r>
              <a:rPr lang="pl-PL" dirty="0"/>
              <a:t>Tradycyjnie w Wielką Sobotę tłumy mieszkańców Warszawy, ale i przyjezdnych idą Traktem Królewskim, nawiedzając Groby Pańskie w mijanych kościołach. Wystrój grobów skłania do kontemplacji ofiary krzyżowej Jezusa, ale też nasuwa pytanie o stan naszego ducha. W wielu świątyniach można spotkać nawiązania do przypadającej w tym roku 40. rocznicy pierwszej papieskiej pielgrzymki do Ojczyzny. </a:t>
            </a:r>
          </a:p>
        </p:txBody>
      </p:sp>
    </p:spTree>
    <p:extLst>
      <p:ext uri="{BB962C8B-B14F-4D97-AF65-F5344CB8AC3E}">
        <p14:creationId xmlns:p14="http://schemas.microsoft.com/office/powerpoint/2010/main" val="28466079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1253</Words>
  <Application>Microsoft Office PowerPoint</Application>
  <PresentationFormat>Panoramiczny</PresentationFormat>
  <Paragraphs>30</Paragraphs>
  <Slides>23</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23</vt:i4>
      </vt:variant>
    </vt:vector>
  </HeadingPairs>
  <TitlesOfParts>
    <vt:vector size="29" baseType="lpstr">
      <vt:lpstr>Arial</vt:lpstr>
      <vt:lpstr>Arial Narrow</vt:lpstr>
      <vt:lpstr>Avenir Next LT Pro Light</vt:lpstr>
      <vt:lpstr>Calibri</vt:lpstr>
      <vt:lpstr>Calibri Light</vt:lpstr>
      <vt:lpstr>Motyw pakietu Office</vt:lpstr>
      <vt:lpstr>Polskie zwyczaje Świąt Wielkanocnych</vt:lpstr>
      <vt:lpstr>1. Niedziela Palmowa</vt:lpstr>
      <vt:lpstr>Prezentacja programu PowerPoint</vt:lpstr>
      <vt:lpstr>2. Święcenie pokarmów</vt:lpstr>
      <vt:lpstr>Prezentacja programu PowerPoint</vt:lpstr>
      <vt:lpstr>3. Symbolika Baranka Wielkanocnego</vt:lpstr>
      <vt:lpstr>4. Malowanie jajek – barwne zwyczaje Świąt Wielkanocnych</vt:lpstr>
      <vt:lpstr>Prezentacja programu PowerPoint</vt:lpstr>
      <vt:lpstr>5. Nawiedzanie Bożego Grobu</vt:lpstr>
      <vt:lpstr>Prezentacja programu PowerPoint</vt:lpstr>
      <vt:lpstr>6. Zwyczaje ludowe. Wielkanocne „wieszanie Judasza”</vt:lpstr>
      <vt:lpstr>Prezentacja programu PowerPoint</vt:lpstr>
      <vt:lpstr>7. Pogrzeb żuru i śledzia, czyli zwyczaje wielkanocne na Kujawach</vt:lpstr>
      <vt:lpstr>Prezentacja programu PowerPoint</vt:lpstr>
      <vt:lpstr>8. Święta wielkanocne: krakowskie zwyczaje i tradycje</vt:lpstr>
      <vt:lpstr>Prezentacja programu PowerPoint</vt:lpstr>
      <vt:lpstr>9. Poniedziałek Wielkanocny – dawne i obecne zwyczaje wielkanocne</vt:lpstr>
      <vt:lpstr>Prezentacja programu PowerPoint</vt:lpstr>
      <vt:lpstr>Prezentacja programu PowerPoint</vt:lpstr>
      <vt:lpstr>Prezentacja programu PowerPoint</vt:lpstr>
      <vt:lpstr>10. Śmiergust, czyli zwyczaje wielkanocne na Śląsku</vt:lpstr>
      <vt:lpstr>Prezentacja programu PowerPoint</vt:lpstr>
      <vt:lpstr>DZIĘKUJĘ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Rafał B</dc:creator>
  <cp:lastModifiedBy>Rafał B</cp:lastModifiedBy>
  <cp:revision>108</cp:revision>
  <dcterms:created xsi:type="dcterms:W3CDTF">2021-03-19T17:14:53Z</dcterms:created>
  <dcterms:modified xsi:type="dcterms:W3CDTF">2021-03-24T15:51:45Z</dcterms:modified>
</cp:coreProperties>
</file>