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8" r:id="rId4"/>
    <p:sldId id="261" r:id="rId5"/>
    <p:sldId id="277" r:id="rId6"/>
    <p:sldId id="276" r:id="rId7"/>
    <p:sldId id="275" r:id="rId8"/>
    <p:sldId id="27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58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6648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607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9068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8040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722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576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5423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7186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9168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0376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A062-A3CE-42DA-9B52-228EC4D67190}" type="datetimeFigureOut">
              <a:rPr lang="sk-SK" smtClean="0"/>
              <a:pPr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A04F-62A4-42D4-BB3E-66F1D1AFFD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262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lDCxv3Hv2g" TargetMode="External"/><Relationship Id="rId2" Type="http://schemas.openxmlformats.org/officeDocument/2006/relationships/hyperlink" Target="http://www.youtube.com/watch?v=hVBlFUb0g6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Qo_LirQY-k" TargetMode="External"/><Relationship Id="rId2" Type="http://schemas.openxmlformats.org/officeDocument/2006/relationships/hyperlink" Target="https://www.youtube.com/watch?v=1bYGmISF3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s://www.youtube.com/watch?v=ribpXYh70tY" TargetMode="External"/><Relationship Id="rId2" Type="http://schemas.openxmlformats.org/officeDocument/2006/relationships/hyperlink" Target="https://www.youtube.com/watch?v=eGrUJvWYR9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youtube.com/watch?v=YOG_PPvTvW0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youtube.com/watch?v=hVBlFUb0g6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Renesančná hudba</a:t>
            </a:r>
            <a:endParaRPr lang="sk-SK" dirty="0"/>
          </a:p>
        </p:txBody>
      </p:sp>
      <p:pic>
        <p:nvPicPr>
          <p:cNvPr id="6" name="Zástupný symbol obsahu 5" descr="historia2_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483" y="1357298"/>
            <a:ext cx="4953035" cy="4269858"/>
          </a:xfrm>
        </p:spPr>
      </p:pic>
      <p:sp>
        <p:nvSpPr>
          <p:cNvPr id="5" name="TextBox 4"/>
          <p:cNvSpPr txBox="1"/>
          <p:nvPr/>
        </p:nvSpPr>
        <p:spPr>
          <a:xfrm>
            <a:off x="4762492" y="5786454"/>
            <a:ext cx="1404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 smtClean="0"/>
              <a:t>2.časť</a:t>
            </a:r>
            <a:endParaRPr lang="en-I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560" y="476672"/>
            <a:ext cx="10911840" cy="86409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sk-SK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Franklin Gothic Heavy" pitchFamily="34" charset="0"/>
              </a:rPr>
              <a:t>Renesančná hudba má 3 podoby:</a:t>
            </a:r>
            <a:endParaRPr lang="sk-SK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3392" y="1412776"/>
            <a:ext cx="1091184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</a:t>
            </a:r>
          </a:p>
          <a:p>
            <a:pPr>
              <a:buNone/>
            </a:pPr>
            <a:r>
              <a:rPr lang="sk-SK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      1. sprievodná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hudba</a:t>
            </a:r>
            <a:r>
              <a:rPr lang="en-IE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nejakej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príležitosti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napr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. k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divadelným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hrám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       2. tanečná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hudba</a:t>
            </a:r>
            <a:r>
              <a:rPr lang="en-IE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tancovala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sa:</a:t>
            </a:r>
          </a:p>
          <a:p>
            <a:pPr>
              <a:buNone/>
            </a:pP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PAVANA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GALIARDA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(párové tance)</a:t>
            </a:r>
          </a:p>
          <a:p>
            <a:pPr>
              <a:buNone/>
            </a:pP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        3. sólová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hudba</a:t>
            </a:r>
            <a:endParaRPr lang="sk-SK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sk-SK" dirty="0" smtClean="0"/>
              <a:t>Hudobné žánre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/>
          <a:lstStyle/>
          <a:p>
            <a:r>
              <a:rPr lang="sk-SK" dirty="0" smtClean="0"/>
              <a:t>Polyfónia – viachlasný </a:t>
            </a:r>
            <a:r>
              <a:rPr lang="sk-SK" dirty="0"/>
              <a:t>spev so sprievodom alebo bez </a:t>
            </a:r>
            <a:r>
              <a:rPr lang="sk-SK" dirty="0" smtClean="0"/>
              <a:t>neho</a:t>
            </a:r>
            <a:endParaRPr lang="en-IE" dirty="0" smtClean="0"/>
          </a:p>
          <a:p>
            <a:pPr>
              <a:buNone/>
            </a:pPr>
            <a:r>
              <a:rPr lang="sk-SK" sz="1800" b="1" dirty="0" smtClean="0">
                <a:latin typeface="Times New Roman" pitchFamily="18" charset="0"/>
                <a:cs typeface="Times New Roman" pitchFamily="18" charset="0"/>
              </a:rPr>
              <a:t>Objavujú sa skladby pre 12-36 hlasov. 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Johannes Ockeghem - kánon pre 36 hlasov</a:t>
            </a:r>
            <a:r>
              <a:rPr lang="sk-SK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E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/>
              <a:t>Moteto </a:t>
            </a:r>
            <a:r>
              <a:rPr lang="sk-SK" dirty="0"/>
              <a:t>– viachlasná vokálna </a:t>
            </a:r>
            <a:r>
              <a:rPr lang="sk-SK" dirty="0" smtClean="0"/>
              <a:t>skladba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  <a:hlinkClick r:id="rId3"/>
              </a:rPr>
              <a:t> Palestrina - Moteto pre 5 hlasov</a:t>
            </a:r>
            <a:endParaRPr lang="sk-SK" dirty="0"/>
          </a:p>
          <a:p>
            <a:r>
              <a:rPr lang="sk-SK" dirty="0"/>
              <a:t>Omša – cirkevný spev (aj so sprievodom)</a:t>
            </a:r>
          </a:p>
          <a:p>
            <a:r>
              <a:rPr lang="sk-SK" dirty="0"/>
              <a:t>Madrigal – svetská </a:t>
            </a:r>
            <a:r>
              <a:rPr lang="sk-SK" dirty="0" smtClean="0"/>
              <a:t>polyfónia ( s ľúbostným alebo satirickým motívom)</a:t>
            </a:r>
            <a:endParaRPr lang="sk-SK" dirty="0"/>
          </a:p>
        </p:txBody>
      </p:sp>
      <p:pic>
        <p:nvPicPr>
          <p:cNvPr id="4" name="Obrázok 3" descr="mote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1802" y="3883277"/>
            <a:ext cx="2608089" cy="2775581"/>
          </a:xfrm>
          <a:prstGeom prst="rect">
            <a:avLst/>
          </a:prstGeom>
        </p:spPr>
      </p:pic>
      <p:pic>
        <p:nvPicPr>
          <p:cNvPr id="7" name="Obrázok 6" descr="renes.omš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6437" y="3959669"/>
            <a:ext cx="1946324" cy="2898331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3988676" y="4493172"/>
            <a:ext cx="1279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/>
              <a:t>Moteto</a:t>
            </a: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>
            <a:off x="9049407" y="4650828"/>
            <a:ext cx="20154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Renesančná </a:t>
            </a:r>
          </a:p>
          <a:p>
            <a:r>
              <a:rPr lang="sk-SK" sz="2800" dirty="0" smtClean="0"/>
              <a:t>omša</a:t>
            </a:r>
            <a:endParaRPr lang="sk-SK" sz="2800" dirty="0"/>
          </a:p>
        </p:txBody>
      </p:sp>
    </p:spTree>
    <p:extLst>
      <p:ext uri="{BB962C8B-B14F-4D97-AF65-F5344CB8AC3E}">
        <p14:creationId xmlns="" xmlns:p14="http://schemas.microsoft.com/office/powerpoint/2010/main" val="7661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Renesančné hudobné nástroje</a:t>
            </a:r>
            <a:r>
              <a:rPr lang="en-IE" dirty="0" smtClean="0"/>
              <a:t>-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patrilo k všeobecnému vzdelaniu šľachticov vedieť hrať aspoň na dvoch hudobných nástrojoch</a:t>
            </a:r>
            <a:br>
              <a:rPr lang="sk-SK" sz="2200" dirty="0" smtClean="0">
                <a:latin typeface="Times New Roman" pitchFamily="18" charset="0"/>
                <a:cs typeface="Times New Roman" pitchFamily="18" charset="0"/>
              </a:rPr>
            </a:br>
            <a:endParaRPr lang="sk-SK" sz="2200" dirty="0"/>
          </a:p>
        </p:txBody>
      </p:sp>
      <p:pic>
        <p:nvPicPr>
          <p:cNvPr id="4098" name="Picture 2" descr="Súvisiaci obrázok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332"/>
          <a:stretch/>
        </p:blipFill>
        <p:spPr bwMode="auto">
          <a:xfrm>
            <a:off x="492566" y="1354078"/>
            <a:ext cx="4762500" cy="304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ĺžnik 3"/>
          <p:cNvSpPr/>
          <p:nvPr/>
        </p:nvSpPr>
        <p:spPr>
          <a:xfrm>
            <a:off x="509376" y="3898832"/>
            <a:ext cx="2595282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Renesančná lutna</a:t>
            </a:r>
            <a:endParaRPr lang="sk-SK" sz="2400" dirty="0"/>
          </a:p>
        </p:txBody>
      </p:sp>
      <p:pic>
        <p:nvPicPr>
          <p:cNvPr id="4100" name="Picture 4" descr="Výsledok vyhľadávania obrázkov pre dopyt virgin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6885" y="1618742"/>
            <a:ext cx="4706352" cy="376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ĺžnik 6"/>
          <p:cNvSpPr/>
          <p:nvPr/>
        </p:nvSpPr>
        <p:spPr>
          <a:xfrm>
            <a:off x="7115530" y="4770485"/>
            <a:ext cx="1633177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err="1" smtClean="0"/>
              <a:t>Virginal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6874412" y="5393125"/>
            <a:ext cx="531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5"/>
              </a:rPr>
              <a:t>https://www.youtube.com/watch?v=YOG_PPvTvW0</a:t>
            </a:r>
            <a:endParaRPr lang="sk-SK" dirty="0"/>
          </a:p>
        </p:txBody>
      </p:sp>
      <p:sp>
        <p:nvSpPr>
          <p:cNvPr id="8" name="Rectangle 7"/>
          <p:cNvSpPr/>
          <p:nvPr/>
        </p:nvSpPr>
        <p:spPr>
          <a:xfrm>
            <a:off x="215383" y="4421970"/>
            <a:ext cx="5000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hlinkClick r:id="rId2"/>
              </a:rPr>
              <a:t>https://www.youtube.com/watch?v=eGrUJvWYR90</a:t>
            </a:r>
            <a:endParaRPr lang="en-IE" dirty="0"/>
          </a:p>
        </p:txBody>
      </p:sp>
      <p:pic>
        <p:nvPicPr>
          <p:cNvPr id="9" name="Picture 2" descr="https://encrypted-tbn2.gstatic.com/images?q=tbn:ANd9GcQ7tQio_DKeYZS5T8jG_UwpwA7hvchcxT5ysjsnpZFIjuRR5Ku-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17116" y="4714875"/>
            <a:ext cx="2143125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BlokTextu 9"/>
          <p:cNvSpPr txBox="1"/>
          <p:nvPr/>
        </p:nvSpPr>
        <p:spPr>
          <a:xfrm>
            <a:off x="3087007" y="6113107"/>
            <a:ext cx="1023485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7"/>
              </a:rPr>
              <a:t>flauta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7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fidula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94083" y="337125"/>
            <a:ext cx="2429532" cy="2776608"/>
          </a:xfrm>
        </p:spPr>
      </p:pic>
      <p:pic>
        <p:nvPicPr>
          <p:cNvPr id="5" name="Obrázok 4" descr="fidul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1158" y="345198"/>
            <a:ext cx="3876839" cy="2903887"/>
          </a:xfrm>
          <a:prstGeom prst="rect">
            <a:avLst/>
          </a:prstGeom>
        </p:spPr>
      </p:pic>
      <p:pic>
        <p:nvPicPr>
          <p:cNvPr id="6" name="Obrázok 5" descr="clavicho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2587" y="3629136"/>
            <a:ext cx="4562640" cy="3036230"/>
          </a:xfrm>
          <a:prstGeom prst="rect">
            <a:avLst/>
          </a:prstGeom>
        </p:spPr>
      </p:pic>
      <p:pic>
        <p:nvPicPr>
          <p:cNvPr id="7" name="Obrázok 6" descr="flauta prieč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2331" y="3941380"/>
            <a:ext cx="4828846" cy="2704154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727434" y="1355835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/>
              <a:t>Fiduly</a:t>
            </a: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>
            <a:off x="1292773" y="3011213"/>
            <a:ext cx="1701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/>
              <a:t>Klavichord</a:t>
            </a:r>
            <a:endParaRPr lang="sk-SK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6999890" y="3358055"/>
            <a:ext cx="2188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Priečna flauta</a:t>
            </a:r>
            <a:endParaRPr lang="sk-SK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Pavana</a:t>
            </a:r>
            <a:endParaRPr lang="sk-SK" dirty="0"/>
          </a:p>
        </p:txBody>
      </p:sp>
      <p:pic>
        <p:nvPicPr>
          <p:cNvPr id="6" name="Picture 2" descr="VÃ½sledok vyhÄ¾adÃ¡vania obrÃ¡zkov pre dopyt pavana tan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461" y="1593705"/>
            <a:ext cx="9814553" cy="4381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/>
              <a:t>TANEC PAVANA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5" y="204729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sk-SK" u="sng" dirty="0" smtClean="0"/>
              <a:t>TANEC PAVANA</a:t>
            </a:r>
            <a:endParaRPr lang="en-IE" u="sng" dirty="0" smtClean="0"/>
          </a:p>
          <a:p>
            <a:r>
              <a:rPr lang="sk-SK" dirty="0" smtClean="0"/>
              <a:t>talianský kruhový tanec</a:t>
            </a:r>
            <a:endParaRPr lang="en-IE" dirty="0" smtClean="0"/>
          </a:p>
          <a:p>
            <a:r>
              <a:rPr lang="sk-SK" dirty="0" smtClean="0"/>
              <a:t>obľúbený tanec v 16. storočí (v 17.stor. vyšiel z módy)</a:t>
            </a:r>
          </a:p>
          <a:p>
            <a:pPr>
              <a:buNone/>
            </a:pPr>
            <a:endParaRPr lang="en-IE" dirty="0" smtClean="0"/>
          </a:p>
          <a:p>
            <a:r>
              <a:rPr lang="sk-SK" u="sng" dirty="0" smtClean="0"/>
              <a:t>Charakteristika tanca</a:t>
            </a:r>
            <a:endParaRPr lang="en-IE" dirty="0" smtClean="0"/>
          </a:p>
          <a:p>
            <a:pPr>
              <a:buNone/>
            </a:pPr>
            <a:r>
              <a:rPr lang="sk-SK" dirty="0" smtClean="0"/>
              <a:t> </a:t>
            </a:r>
            <a:endParaRPr lang="en-IE" dirty="0" smtClean="0"/>
          </a:p>
          <a:p>
            <a:r>
              <a:rPr lang="sk-SK" dirty="0" smtClean="0"/>
              <a:t>Bol to veľmi slávnostný, vznešený tanec, sprevádzali ho početné úklony a poklony.</a:t>
            </a:r>
            <a:endParaRPr lang="en-IE" dirty="0" smtClean="0"/>
          </a:p>
          <a:p>
            <a:r>
              <a:rPr lang="sk-SK" dirty="0" smtClean="0"/>
              <a:t>V Taliansku ho nazývali aj </a:t>
            </a:r>
            <a:r>
              <a:rPr lang="sk-SK" i="1" dirty="0" smtClean="0"/>
              <a:t>páví tanec</a:t>
            </a:r>
            <a:r>
              <a:rPr lang="sk-SK" dirty="0" smtClean="0"/>
              <a:t>, pretože tanečníci pri ňom vykračovali vznešene so zdvihnutou hlavou. Tanec bol charakteristický dlhými kĺzavými krokmi v jednom smere.</a:t>
            </a:r>
            <a:endParaRPr lang="en-IE" dirty="0" smtClean="0"/>
          </a:p>
          <a:p>
            <a:endParaRPr lang="sk-SK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4875793" y="2149826"/>
            <a:ext cx="1082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PAVANA</a:t>
            </a:r>
            <a:endParaRPr lang="en-IE" dirty="0"/>
          </a:p>
        </p:txBody>
      </p:sp>
      <p:pic>
        <p:nvPicPr>
          <p:cNvPr id="7" name="Picture 2" descr="História módy 3 (v rokoch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6722" y="616096"/>
            <a:ext cx="32004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ĎAKUJEM ZA POZORNOSŤ</a:t>
            </a: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161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Motív Office</vt:lpstr>
      <vt:lpstr>Renesančná hudba</vt:lpstr>
      <vt:lpstr>Renesančná hudba má 3 podoby:</vt:lpstr>
      <vt:lpstr>Hudobné žánre</vt:lpstr>
      <vt:lpstr>Renesančné hudobné nástroje-  patrilo k všeobecnému vzdelaniu šľachticov vedieť hrať aspoň na dvoch hudobných nástrojoch </vt:lpstr>
      <vt:lpstr>Slide 5</vt:lpstr>
      <vt:lpstr>Pavana</vt:lpstr>
      <vt:lpstr>TANEC PAVANA 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Renesancia – 1. časť</dc:title>
  <dc:creator>PC</dc:creator>
  <cp:lastModifiedBy>svobodova.ivana</cp:lastModifiedBy>
  <cp:revision>37</cp:revision>
  <dcterms:created xsi:type="dcterms:W3CDTF">2019-10-05T12:16:14Z</dcterms:created>
  <dcterms:modified xsi:type="dcterms:W3CDTF">2020-11-04T08:09:08Z</dcterms:modified>
</cp:coreProperties>
</file>