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70" r:id="rId10"/>
    <p:sldId id="264" r:id="rId11"/>
    <p:sldId id="265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31. 10. 2020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31. 10. 2020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31. 10. 2020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31. 10. 2020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31. 10. 2020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31. 10. 2020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31. 10. 2020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31. 10. 2020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31. 10. 2020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31. 10. 2020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31. 10. 2020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F92E2F3-A957-4897-AE39-228CC061DCDB}" type="datetimeFigureOut">
              <a:rPr lang="sk-SK" smtClean="0"/>
              <a:pPr/>
              <a:t>31. 10. 2020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505" r="7879"/>
          <a:stretch/>
        </p:blipFill>
        <p:spPr>
          <a:xfrm>
            <a:off x="0" y="1410815"/>
            <a:ext cx="9144000" cy="544718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2568" y="275678"/>
            <a:ext cx="8138864" cy="1135137"/>
          </a:xfrm>
        </p:spPr>
        <p:txBody>
          <a:bodyPr/>
          <a:lstStyle/>
          <a:p>
            <a:r>
              <a:rPr lang="sk-SK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Lesné kvitnúce byliny</a:t>
            </a:r>
            <a:endParaRPr lang="sk-SK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5529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400" b="1" dirty="0" err="1" smtClean="0">
                <a:blipFill>
                  <a:blip r:embed="rId2"/>
                  <a:tile tx="0" ty="0" sx="100000" sy="100000" flip="none" algn="tl"/>
                </a:blipFill>
                <a:latin typeface="Comic Sans MS" panose="030F0702030302020204" pitchFamily="66" charset="0"/>
              </a:rPr>
              <a:t>Z</a:t>
            </a:r>
            <a:r>
              <a:rPr lang="en-IE" sz="4400" b="1" dirty="0" err="1" smtClean="0">
                <a:blipFill>
                  <a:blip r:embed="rId2"/>
                  <a:tile tx="0" ty="0" sx="100000" sy="100000" flip="none" algn="tl"/>
                </a:blipFill>
                <a:latin typeface="Comic Sans MS" panose="030F0702030302020204" pitchFamily="66" charset="0"/>
              </a:rPr>
              <a:t>ásobné</a:t>
            </a:r>
            <a:r>
              <a:rPr lang="en-IE" sz="4400" b="1" dirty="0" smtClean="0">
                <a:blipFill>
                  <a:blip r:embed="rId2"/>
                  <a:tile tx="0" ty="0" sx="100000" sy="100000" flip="none" algn="tl"/>
                </a:blipFill>
                <a:latin typeface="Comic Sans MS" panose="030F0702030302020204" pitchFamily="66" charset="0"/>
              </a:rPr>
              <a:t> </a:t>
            </a:r>
            <a:r>
              <a:rPr lang="en-IE" sz="4400" b="1" dirty="0" err="1" smtClean="0">
                <a:blipFill>
                  <a:blip r:embed="rId2"/>
                  <a:tile tx="0" ty="0" sx="100000" sy="100000" flip="none" algn="tl"/>
                </a:blipFill>
                <a:latin typeface="Comic Sans MS" panose="030F0702030302020204" pitchFamily="66" charset="0"/>
              </a:rPr>
              <a:t>orgány</a:t>
            </a:r>
            <a:r>
              <a:rPr lang="en-IE" sz="4400" b="1" dirty="0" smtClean="0">
                <a:blipFill>
                  <a:blip r:embed="rId2"/>
                  <a:tile tx="0" ty="0" sx="100000" sy="100000" flip="none" algn="tl"/>
                </a:blipFill>
                <a:latin typeface="Comic Sans MS" panose="030F0702030302020204" pitchFamily="66" charset="0"/>
              </a:rPr>
              <a:t>:</a:t>
            </a:r>
            <a:endParaRPr lang="sk-SK" sz="4400" b="1" dirty="0">
              <a:blipFill>
                <a:blip r:embed="rId2"/>
                <a:tile tx="0" ty="0" sx="100000" sy="100000" flip="none" algn="tl"/>
              </a:blipFill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a)</a:t>
            </a:r>
            <a:r>
              <a:rPr lang="sk-SK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Hľuzy</a:t>
            </a:r>
            <a:r>
              <a:rPr lang="sk-SK" dirty="0" smtClean="0">
                <a:latin typeface="Comic Sans MS" panose="030F0702030302020204" pitchFamily="66" charset="0"/>
              </a:rPr>
              <a:t> </a:t>
            </a:r>
            <a:r>
              <a:rPr lang="sk-SK" dirty="0" smtClean="0">
                <a:latin typeface="Comic Sans MS" panose="030F0702030302020204" pitchFamily="66" charset="0"/>
              </a:rPr>
              <a:t>– kyslička, blyskáč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285992"/>
            <a:ext cx="4194043" cy="3145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BlokTextu 5"/>
          <p:cNvSpPr txBox="1"/>
          <p:nvPr/>
        </p:nvSpPr>
        <p:spPr>
          <a:xfrm>
            <a:off x="1142976" y="6215082"/>
            <a:ext cx="2983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latin typeface="Comic Sans MS" panose="030F0702030302020204" pitchFamily="66" charset="0"/>
              </a:rPr>
              <a:t>Blyskáč jarný - jedovatý</a:t>
            </a:r>
            <a:endParaRPr lang="sk-SK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Blyskáč jarný :: Liecivk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357562"/>
            <a:ext cx="4614446" cy="3281384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1428728" y="2071678"/>
            <a:ext cx="5786478" cy="42148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77383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7315" y="260648"/>
            <a:ext cx="8409112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b) Cibuľa </a:t>
            </a:r>
            <a:r>
              <a:rPr lang="sk-SK" dirty="0" smtClean="0">
                <a:latin typeface="Comic Sans MS" panose="030F0702030302020204" pitchFamily="66" charset="0"/>
              </a:rPr>
              <a:t>– snežienka, bleduľa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63" t="11112" b="4562"/>
          <a:stretch/>
        </p:blipFill>
        <p:spPr>
          <a:xfrm>
            <a:off x="3491522" y="1666067"/>
            <a:ext cx="5524267" cy="3386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251520" y="1666067"/>
            <a:ext cx="3092018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BlokTextu 8"/>
          <p:cNvSpPr txBox="1"/>
          <p:nvPr/>
        </p:nvSpPr>
        <p:spPr>
          <a:xfrm>
            <a:off x="814727" y="5980638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latin typeface="Comic Sans MS" panose="030F0702030302020204" pitchFamily="66" charset="0"/>
              </a:rPr>
              <a:t>Snežienka jarná</a:t>
            </a:r>
            <a:endParaRPr lang="sk-SK" b="1" dirty="0">
              <a:latin typeface="Comic Sans MS" panose="030F0702030302020204" pitchFamily="66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406396" y="5139168"/>
            <a:ext cx="169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latin typeface="Comic Sans MS" panose="030F0702030302020204" pitchFamily="66" charset="0"/>
              </a:rPr>
              <a:t>Bleduľa jarná</a:t>
            </a:r>
            <a:endParaRPr lang="sk-SK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00100" y="1142984"/>
            <a:ext cx="5715040" cy="250033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48401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sk-SK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c) Podzemok </a:t>
            </a:r>
            <a:r>
              <a:rPr lang="sk-SK" dirty="0">
                <a:latin typeface="Comic Sans MS" panose="030F0702030302020204" pitchFamily="66" charset="0"/>
              </a:rPr>
              <a:t>– veternica, konvalinka, pľúcnik</a:t>
            </a:r>
          </a:p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1071538" y="5214950"/>
            <a:ext cx="3251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latin typeface="Comic Sans MS" panose="030F0702030302020204" pitchFamily="66" charset="0"/>
              </a:rPr>
              <a:t>Veternica </a:t>
            </a:r>
            <a:r>
              <a:rPr lang="sk-SK" b="1" dirty="0" err="1" smtClean="0">
                <a:latin typeface="Comic Sans MS" panose="030F0702030302020204" pitchFamily="66" charset="0"/>
              </a:rPr>
              <a:t>hájna</a:t>
            </a:r>
            <a:r>
              <a:rPr lang="sk-SK" b="1" dirty="0" smtClean="0">
                <a:latin typeface="Comic Sans MS" panose="030F0702030302020204" pitchFamily="66" charset="0"/>
              </a:rPr>
              <a:t> - jedovatá</a:t>
            </a:r>
            <a:endParaRPr lang="sk-SK" b="1" dirty="0">
              <a:latin typeface="Comic Sans MS" panose="030F0702030302020204" pitchFamily="66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093" r="1666" b="4806"/>
          <a:stretch/>
        </p:blipFill>
        <p:spPr>
          <a:xfrm>
            <a:off x="179512" y="2357430"/>
            <a:ext cx="4534174" cy="2689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 descr="Štruktúra kvetu konvalinky. Popis rastliny konvalink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357298"/>
            <a:ext cx="3500462" cy="4486426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16200000" flipH="1">
            <a:off x="1357290" y="1142984"/>
            <a:ext cx="4071966" cy="39290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06056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4400" b="1" dirty="0" err="1" smtClean="0">
                <a:blipFill>
                  <a:blip r:embed="rId2"/>
                  <a:tile tx="0" ty="0" sx="100000" sy="100000" flip="none" algn="tl"/>
                </a:blipFill>
                <a:latin typeface="Comic Sans MS" panose="030F0702030302020204" pitchFamily="66" charset="0"/>
              </a:rPr>
              <a:t>Čo</a:t>
            </a:r>
            <a:r>
              <a:rPr lang="en-IE" sz="4400" b="1" dirty="0" smtClean="0">
                <a:blipFill>
                  <a:blip r:embed="rId2"/>
                  <a:tile tx="0" ty="0" sx="100000" sy="100000" flip="none" algn="tl"/>
                </a:blipFill>
                <a:latin typeface="Comic Sans MS" panose="030F0702030302020204" pitchFamily="66" charset="0"/>
              </a:rPr>
              <a:t> </a:t>
            </a:r>
            <a:r>
              <a:rPr lang="en-IE" sz="4400" b="1" dirty="0" err="1" smtClean="0">
                <a:blipFill>
                  <a:blip r:embed="rId2"/>
                  <a:tile tx="0" ty="0" sx="100000" sy="100000" flip="none" algn="tl"/>
                </a:blipFill>
                <a:latin typeface="Comic Sans MS" panose="030F0702030302020204" pitchFamily="66" charset="0"/>
              </a:rPr>
              <a:t>si</a:t>
            </a:r>
            <a:r>
              <a:rPr lang="en-IE" sz="4400" b="1" dirty="0" smtClean="0">
                <a:blipFill>
                  <a:blip r:embed="rId2"/>
                  <a:tile tx="0" ty="0" sx="100000" sy="100000" flip="none" algn="tl"/>
                </a:blipFill>
                <a:latin typeface="Comic Sans MS" panose="030F0702030302020204" pitchFamily="66" charset="0"/>
              </a:rPr>
              <a:t> </a:t>
            </a:r>
            <a:r>
              <a:rPr lang="en-IE" sz="4400" b="1" dirty="0" err="1" smtClean="0">
                <a:blipFill>
                  <a:blip r:embed="rId2"/>
                  <a:tile tx="0" ty="0" sx="100000" sy="100000" flip="none" algn="tl"/>
                </a:blipFill>
                <a:latin typeface="Comic Sans MS" panose="030F0702030302020204" pitchFamily="66" charset="0"/>
              </a:rPr>
              <a:t>si</a:t>
            </a:r>
            <a:r>
              <a:rPr lang="en-IE" sz="4400" b="1" dirty="0" smtClean="0">
                <a:blipFill>
                  <a:blip r:embed="rId2"/>
                  <a:tile tx="0" ty="0" sx="100000" sy="100000" flip="none" algn="tl"/>
                </a:blipFill>
                <a:latin typeface="Comic Sans MS" panose="030F0702030302020204" pitchFamily="66" charset="0"/>
              </a:rPr>
              <a:t> </a:t>
            </a:r>
            <a:r>
              <a:rPr lang="en-IE" sz="4400" b="1" dirty="0" err="1" smtClean="0">
                <a:blipFill>
                  <a:blip r:embed="rId2"/>
                  <a:tile tx="0" ty="0" sx="100000" sy="100000" flip="none" algn="tl"/>
                </a:blipFill>
                <a:latin typeface="Comic Sans MS" panose="030F0702030302020204" pitchFamily="66" charset="0"/>
              </a:rPr>
              <a:t>zapamätal</a:t>
            </a:r>
            <a:r>
              <a:rPr lang="en-IE" sz="4400" b="1" dirty="0" smtClean="0">
                <a:blipFill>
                  <a:blip r:embed="rId2"/>
                  <a:tile tx="0" ty="0" sx="100000" sy="100000" flip="none" algn="tl"/>
                </a:blipFill>
                <a:latin typeface="Comic Sans MS" panose="030F0702030302020204" pitchFamily="66" charset="0"/>
              </a:rPr>
              <a:t>?</a:t>
            </a:r>
            <a:endParaRPr lang="sk-SK" sz="4400" b="1" dirty="0">
              <a:blipFill>
                <a:blip r:embed="rId2"/>
                <a:tile tx="0" ty="0" sx="100000" sy="100000" flip="none" algn="tl"/>
              </a:blipFill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IE" dirty="0" err="1" smtClean="0">
                <a:latin typeface="Comic Sans MS" panose="030F0702030302020204" pitchFamily="66" charset="0"/>
              </a:rPr>
              <a:t>Opíš</a:t>
            </a:r>
            <a:r>
              <a:rPr lang="en-IE" dirty="0" smtClean="0">
                <a:latin typeface="Comic Sans MS" panose="030F0702030302020204" pitchFamily="66" charset="0"/>
              </a:rPr>
              <a:t> </a:t>
            </a:r>
            <a:r>
              <a:rPr lang="en-IE" dirty="0" err="1" smtClean="0">
                <a:latin typeface="Comic Sans MS" panose="030F0702030302020204" pitchFamily="66" charset="0"/>
              </a:rPr>
              <a:t>stavbu</a:t>
            </a:r>
            <a:r>
              <a:rPr lang="en-IE" dirty="0" smtClean="0">
                <a:latin typeface="Comic Sans MS" panose="030F0702030302020204" pitchFamily="66" charset="0"/>
              </a:rPr>
              <a:t> </a:t>
            </a:r>
            <a:r>
              <a:rPr lang="en-IE" dirty="0" err="1" smtClean="0">
                <a:latin typeface="Comic Sans MS" panose="030F0702030302020204" pitchFamily="66" charset="0"/>
              </a:rPr>
              <a:t>tela</a:t>
            </a:r>
            <a:r>
              <a:rPr lang="en-IE" dirty="0" smtClean="0">
                <a:latin typeface="Comic Sans MS" panose="030F0702030302020204" pitchFamily="66" charset="0"/>
              </a:rPr>
              <a:t> </a:t>
            </a:r>
            <a:r>
              <a:rPr lang="en-IE" dirty="0" err="1" smtClean="0">
                <a:latin typeface="Comic Sans MS" panose="030F0702030302020204" pitchFamily="66" charset="0"/>
              </a:rPr>
              <a:t>byliny</a:t>
            </a:r>
            <a:r>
              <a:rPr lang="en-IE" dirty="0" smtClean="0">
                <a:latin typeface="Comic Sans MS" panose="030F0702030302020204" pitchFamily="66" charset="0"/>
              </a:rPr>
              <a:t>.</a:t>
            </a:r>
            <a:endParaRPr lang="sk-SK" dirty="0" smtClean="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dirty="0" smtClean="0">
                <a:latin typeface="Comic Sans MS" panose="030F0702030302020204" pitchFamily="66" charset="0"/>
              </a:rPr>
              <a:t>Aké jarné lesné byliny poznáš?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dirty="0" smtClean="0">
                <a:latin typeface="Comic Sans MS" panose="030F0702030302020204" pitchFamily="66" charset="0"/>
              </a:rPr>
              <a:t>Ktoré lesné byliny patria medzi chránené?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dirty="0" smtClean="0">
                <a:latin typeface="Comic Sans MS" panose="030F0702030302020204" pitchFamily="66" charset="0"/>
              </a:rPr>
              <a:t>Aké liečivé lesné byliny poznáš a čo liečia?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dirty="0" smtClean="0">
                <a:latin typeface="Comic Sans MS" panose="030F0702030302020204" pitchFamily="66" charset="0"/>
              </a:rPr>
              <a:t>S ktorými bylinami si môžeme pomýliť konvalinku a </a:t>
            </a:r>
            <a:r>
              <a:rPr lang="sk-SK" dirty="0" err="1" smtClean="0">
                <a:latin typeface="Comic Sans MS" panose="030F0702030302020204" pitchFamily="66" charset="0"/>
              </a:rPr>
              <a:t>vranovec</a:t>
            </a:r>
            <a:r>
              <a:rPr lang="sk-SK" dirty="0" smtClean="0">
                <a:latin typeface="Comic Sans MS" panose="030F0702030302020204" pitchFamily="66" charset="0"/>
              </a:rPr>
              <a:t>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dirty="0" smtClean="0">
                <a:latin typeface="Comic Sans MS" panose="030F0702030302020204" pitchFamily="66" charset="0"/>
              </a:rPr>
              <a:t>Ako prežívajú zimu lesné byliny?</a:t>
            </a:r>
          </a:p>
          <a:p>
            <a:pPr marL="457200" indent="-457200">
              <a:buAutoNum type="arabicPeriod"/>
            </a:pPr>
            <a:endParaRPr lang="sk-SK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8041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57224" y="1928802"/>
            <a:ext cx="7848600" cy="3141671"/>
          </a:xfrm>
        </p:spPr>
        <p:txBody>
          <a:bodyPr/>
          <a:lstStyle/>
          <a:p>
            <a:r>
              <a:rPr lang="en-IE" dirty="0" smtClean="0"/>
              <a:t>ĎAKUJEM </a:t>
            </a:r>
            <a:br>
              <a:rPr lang="en-IE" dirty="0" smtClean="0"/>
            </a:br>
            <a:r>
              <a:rPr lang="en-IE" dirty="0" smtClean="0"/>
              <a:t>ZA </a:t>
            </a:r>
            <a:br>
              <a:rPr lang="en-IE" dirty="0" smtClean="0"/>
            </a:br>
            <a:r>
              <a:rPr lang="en-IE" dirty="0" smtClean="0"/>
              <a:t>POZORNOSŤ</a:t>
            </a:r>
            <a:endParaRPr lang="en-I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90600"/>
          </a:xfrm>
        </p:spPr>
        <p:txBody>
          <a:bodyPr>
            <a:normAutofit/>
          </a:bodyPr>
          <a:lstStyle/>
          <a:p>
            <a:r>
              <a:rPr lang="sk-SK" sz="4400" b="1" dirty="0" smtClean="0">
                <a:blipFill>
                  <a:blip r:embed="rId2"/>
                  <a:tile tx="0" ty="0" sx="100000" sy="100000" flip="none" algn="tl"/>
                </a:blipFill>
                <a:latin typeface="Comic Sans MS" panose="030F0702030302020204" pitchFamily="66" charset="0"/>
              </a:rPr>
              <a:t>Byliny</a:t>
            </a:r>
            <a:endParaRPr lang="sk-SK" sz="4400" b="1" dirty="0">
              <a:blipFill>
                <a:blip r:embed="rId2"/>
                <a:tile tx="0" ty="0" sx="100000" sy="100000" flip="none" algn="tl"/>
              </a:blipFill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819525"/>
            <a:ext cx="8229600" cy="48768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IE" dirty="0" err="1" smtClean="0">
                <a:latin typeface="Comic Sans MS" panose="030F0702030302020204" pitchFamily="66" charset="0"/>
              </a:rPr>
              <a:t>Sú</a:t>
            </a:r>
            <a:r>
              <a:rPr lang="en-IE" dirty="0" smtClean="0">
                <a:latin typeface="Comic Sans MS" panose="030F0702030302020204" pitchFamily="66" charset="0"/>
              </a:rPr>
              <a:t> </a:t>
            </a:r>
            <a:r>
              <a:rPr lang="sk-SK" dirty="0" smtClean="0">
                <a:latin typeface="Comic Sans MS" panose="030F0702030302020204" pitchFamily="66" charset="0"/>
              </a:rPr>
              <a:t>rastliny </a:t>
            </a:r>
            <a:r>
              <a:rPr lang="sk-SK" dirty="0" smtClean="0">
                <a:latin typeface="Comic Sans MS" panose="030F0702030302020204" pitchFamily="66" charset="0"/>
              </a:rPr>
              <a:t>s dužinatou stonkou </a:t>
            </a:r>
          </a:p>
          <a:p>
            <a:endParaRPr lang="sk-SK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k-SK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Stavba tela bylín:</a:t>
            </a:r>
          </a:p>
          <a:p>
            <a:pPr marL="514350" indent="-514350">
              <a:buAutoNum type="arabicPeriod"/>
            </a:pPr>
            <a:r>
              <a:rPr lang="sk-SK" dirty="0" smtClean="0">
                <a:latin typeface="Comic Sans MS" panose="030F0702030302020204" pitchFamily="66" charset="0"/>
              </a:rPr>
              <a:t>Koreň</a:t>
            </a:r>
          </a:p>
          <a:p>
            <a:pPr marL="514350" indent="-514350">
              <a:buAutoNum type="arabicPeriod"/>
            </a:pPr>
            <a:r>
              <a:rPr lang="sk-SK" dirty="0" smtClean="0">
                <a:latin typeface="Comic Sans MS" panose="030F0702030302020204" pitchFamily="66" charset="0"/>
              </a:rPr>
              <a:t>Stonka      </a:t>
            </a:r>
            <a:r>
              <a:rPr lang="sk-SK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vyživovacie orgány</a:t>
            </a:r>
          </a:p>
          <a:p>
            <a:pPr marL="514350" indent="-514350">
              <a:buAutoNum type="arabicPeriod"/>
            </a:pPr>
            <a:r>
              <a:rPr lang="sk-SK" dirty="0" smtClean="0">
                <a:latin typeface="Comic Sans MS" panose="030F0702030302020204" pitchFamily="66" charset="0"/>
              </a:rPr>
              <a:t>Listy</a:t>
            </a:r>
          </a:p>
          <a:p>
            <a:pPr marL="514350" indent="-514350">
              <a:buAutoNum type="arabicPeriod"/>
            </a:pPr>
            <a:r>
              <a:rPr lang="sk-SK" dirty="0" smtClean="0">
                <a:latin typeface="Comic Sans MS" panose="030F0702030302020204" pitchFamily="66" charset="0"/>
              </a:rPr>
              <a:t>Kvety</a:t>
            </a:r>
          </a:p>
          <a:p>
            <a:pPr marL="514350" indent="-514350">
              <a:buAutoNum type="arabicPeriod"/>
            </a:pPr>
            <a:r>
              <a:rPr lang="sk-SK" dirty="0" smtClean="0">
                <a:latin typeface="Comic Sans MS" panose="030F0702030302020204" pitchFamily="66" charset="0"/>
              </a:rPr>
              <a:t>Plody            </a:t>
            </a:r>
            <a:r>
              <a:rPr lang="sk-SK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rozmnožovacie orgány</a:t>
            </a:r>
          </a:p>
          <a:p>
            <a:pPr marL="514350" indent="-514350">
              <a:buAutoNum type="arabicPeriod"/>
            </a:pPr>
            <a:r>
              <a:rPr lang="sk-SK" dirty="0" smtClean="0">
                <a:latin typeface="Comic Sans MS" panose="030F0702030302020204" pitchFamily="66" charset="0"/>
              </a:rPr>
              <a:t>Semená</a:t>
            </a:r>
          </a:p>
          <a:p>
            <a:pPr marL="0" indent="0">
              <a:buNone/>
            </a:pPr>
            <a:endParaRPr lang="sk-SK" dirty="0" smtClean="0"/>
          </a:p>
        </p:txBody>
      </p:sp>
      <p:sp>
        <p:nvSpPr>
          <p:cNvPr id="4" name="Pravá zložená zátvorka 3"/>
          <p:cNvSpPr/>
          <p:nvPr/>
        </p:nvSpPr>
        <p:spPr>
          <a:xfrm>
            <a:off x="1691680" y="3274169"/>
            <a:ext cx="432048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á zložená zátvorka 4"/>
          <p:cNvSpPr/>
          <p:nvPr/>
        </p:nvSpPr>
        <p:spPr>
          <a:xfrm>
            <a:off x="1835696" y="4581128"/>
            <a:ext cx="576064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4664"/>
            <a:ext cx="3639487" cy="4021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91215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0419" y="332656"/>
            <a:ext cx="8229600" cy="990600"/>
          </a:xfrm>
        </p:spPr>
        <p:txBody>
          <a:bodyPr>
            <a:normAutofit/>
          </a:bodyPr>
          <a:lstStyle/>
          <a:p>
            <a:r>
              <a:rPr lang="sk-SK" sz="4400" b="1" dirty="0" smtClean="0">
                <a:blipFill>
                  <a:blip r:embed="rId2"/>
                  <a:tile tx="0" ty="0" sx="100000" sy="100000" flip="none" algn="tl"/>
                </a:blipFill>
                <a:latin typeface="Comic Sans MS" panose="030F0702030302020204" pitchFamily="66" charset="0"/>
              </a:rPr>
              <a:t>Jarné lesné byliny</a:t>
            </a:r>
            <a:endParaRPr lang="sk-SK" sz="4400" b="1" dirty="0">
              <a:blipFill>
                <a:blip r:embed="rId2"/>
                <a:tile tx="0" ty="0" sx="100000" sy="100000" flip="none" algn="tl"/>
              </a:blipFill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16258" y="1251078"/>
            <a:ext cx="8229600" cy="4876800"/>
          </a:xfrm>
        </p:spPr>
        <p:txBody>
          <a:bodyPr/>
          <a:lstStyle/>
          <a:p>
            <a:r>
              <a:rPr lang="sk-SK" dirty="0">
                <a:latin typeface="Comic Sans MS" panose="030F0702030302020204" pitchFamily="66" charset="0"/>
              </a:rPr>
              <a:t>k</a:t>
            </a:r>
            <a:r>
              <a:rPr lang="sk-SK" dirty="0" smtClean="0">
                <a:latin typeface="Comic Sans MS" panose="030F0702030302020204" pitchFamily="66" charset="0"/>
              </a:rPr>
              <a:t>vitnú pred pučaním stromov</a:t>
            </a:r>
          </a:p>
          <a:p>
            <a:r>
              <a:rPr lang="sk-SK" dirty="0">
                <a:latin typeface="Comic Sans MS" panose="030F0702030302020204" pitchFamily="66" charset="0"/>
              </a:rPr>
              <a:t>z</a:t>
            </a:r>
            <a:r>
              <a:rPr lang="sk-SK" dirty="0" smtClean="0">
                <a:latin typeface="Comic Sans MS" panose="030F0702030302020204" pitchFamily="66" charset="0"/>
              </a:rPr>
              <a:t>nášajú nízke teploty</a:t>
            </a:r>
            <a:endParaRPr lang="sk-SK" dirty="0">
              <a:latin typeface="Comic Sans MS" panose="030F0702030302020204" pitchFamily="66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82" y="2194822"/>
            <a:ext cx="2732439" cy="3933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BlokTextu 5"/>
          <p:cNvSpPr txBox="1"/>
          <p:nvPr/>
        </p:nvSpPr>
        <p:spPr>
          <a:xfrm>
            <a:off x="1001209" y="6265021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latin typeface="Comic Sans MS" panose="030F0702030302020204" pitchFamily="66" charset="0"/>
              </a:rPr>
              <a:t>Snežienka jarná</a:t>
            </a:r>
            <a:endParaRPr lang="sk-SK" b="1" dirty="0">
              <a:latin typeface="Comic Sans MS" panose="030F0702030302020204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364088" y="6240079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latin typeface="Comic Sans MS" panose="030F0702030302020204" pitchFamily="66" charset="0"/>
              </a:rPr>
              <a:t>Blyskáč jarný</a:t>
            </a:r>
            <a:endParaRPr lang="sk-SK" b="1" dirty="0">
              <a:latin typeface="Comic Sans MS" panose="030F0702030302020204" pitchFamily="66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21699"/>
            <a:ext cx="4895390" cy="3671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182761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b="1" dirty="0" smtClean="0">
                <a:blipFill>
                  <a:blip r:embed="rId2"/>
                  <a:tile tx="0" ty="0" sx="100000" sy="100000" flip="none" algn="tl"/>
                </a:blipFill>
                <a:latin typeface="Comic Sans MS" panose="030F0702030302020204" pitchFamily="66" charset="0"/>
              </a:rPr>
              <a:t>Chránené lesné byliny</a:t>
            </a:r>
            <a:endParaRPr lang="sk-SK" sz="4400" b="1" dirty="0">
              <a:blipFill>
                <a:blip r:embed="rId2"/>
                <a:tile tx="0" ty="0" sx="100000" sy="100000" flip="none" algn="tl"/>
              </a:blipFill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Comic Sans MS" panose="030F0702030302020204" pitchFamily="66" charset="0"/>
              </a:rPr>
              <a:t>v</a:t>
            </a:r>
            <a:r>
              <a:rPr lang="sk-SK" dirty="0" smtClean="0">
                <a:latin typeface="Comic Sans MS" panose="030F0702030302020204" pitchFamily="66" charset="0"/>
              </a:rPr>
              <a:t>šetky časti tela sú chránené</a:t>
            </a:r>
            <a:endParaRPr lang="sk-SK" dirty="0">
              <a:latin typeface="Comic Sans MS" panose="030F0702030302020204" pitchFamily="66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82" y="2194822"/>
            <a:ext cx="2732439" cy="3933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87" y="2637834"/>
            <a:ext cx="4658841" cy="3490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BlokTextu 5"/>
          <p:cNvSpPr txBox="1"/>
          <p:nvPr/>
        </p:nvSpPr>
        <p:spPr>
          <a:xfrm>
            <a:off x="1001209" y="6265021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latin typeface="Comic Sans MS" panose="030F0702030302020204" pitchFamily="66" charset="0"/>
              </a:rPr>
              <a:t>Snežienka jarná</a:t>
            </a:r>
            <a:endParaRPr lang="sk-SK" b="1" dirty="0">
              <a:latin typeface="Comic Sans MS" panose="030F0702030302020204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364088" y="6240079"/>
            <a:ext cx="169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latin typeface="Comic Sans MS" panose="030F0702030302020204" pitchFamily="66" charset="0"/>
              </a:rPr>
              <a:t>Bleduľa jarná</a:t>
            </a:r>
            <a:endParaRPr lang="sk-SK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9697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229600" cy="990600"/>
          </a:xfrm>
        </p:spPr>
        <p:txBody>
          <a:bodyPr>
            <a:normAutofit/>
          </a:bodyPr>
          <a:lstStyle/>
          <a:p>
            <a:r>
              <a:rPr lang="sk-SK" sz="4400" b="1" dirty="0" smtClean="0">
                <a:blipFill>
                  <a:blip r:embed="rId2"/>
                  <a:tile tx="0" ty="0" sx="100000" sy="100000" flip="none" algn="tl"/>
                </a:blipFill>
                <a:latin typeface="Comic Sans MS" panose="030F0702030302020204" pitchFamily="66" charset="0"/>
              </a:rPr>
              <a:t>Liečivé lesné byliny</a:t>
            </a:r>
            <a:endParaRPr lang="sk-SK" sz="4400" b="1" dirty="0">
              <a:blipFill>
                <a:blip r:embed="rId2"/>
                <a:tile tx="0" ty="0" sx="100000" sy="100000" flip="none" algn="tl"/>
              </a:blipFill>
              <a:latin typeface="Comic Sans MS" panose="030F0702030302020204" pitchFamily="66" charset="0"/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08" r="20679"/>
          <a:stretch/>
        </p:blipFill>
        <p:spPr>
          <a:xfrm>
            <a:off x="251520" y="1340768"/>
            <a:ext cx="4104456" cy="3150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47" t="3488" r="9328" b="6892"/>
          <a:stretch/>
        </p:blipFill>
        <p:spPr>
          <a:xfrm>
            <a:off x="4499992" y="1412776"/>
            <a:ext cx="4138202" cy="3003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BlokTextu 5"/>
          <p:cNvSpPr txBox="1"/>
          <p:nvPr/>
        </p:nvSpPr>
        <p:spPr>
          <a:xfrm>
            <a:off x="395536" y="4595384"/>
            <a:ext cx="50960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atin typeface="Comic Sans MS" panose="030F0702030302020204" pitchFamily="66" charset="0"/>
              </a:rPr>
              <a:t>Pľúcnik lekársky</a:t>
            </a:r>
          </a:p>
          <a:p>
            <a:endParaRPr lang="sk-SK" sz="2000" b="1" dirty="0">
              <a:latin typeface="Comic Sans MS" panose="030F0702030302020204" pitchFamily="66" charset="0"/>
            </a:endParaRPr>
          </a:p>
          <a:p>
            <a:r>
              <a:rPr lang="sk-SK" sz="2000" b="1" dirty="0" smtClean="0">
                <a:latin typeface="Comic Sans MS" panose="030F0702030302020204" pitchFamily="66" charset="0"/>
              </a:rPr>
              <a:t>Účinky:</a:t>
            </a:r>
          </a:p>
          <a:p>
            <a:endParaRPr lang="sk-SK" sz="2000" b="1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Comic Sans MS" panose="030F0702030302020204" pitchFamily="66" charset="0"/>
              </a:rPr>
              <a:t>liečba priedušiek a pľúc, kašľa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Comic Sans MS" panose="030F0702030302020204" pitchFamily="66" charset="0"/>
              </a:rPr>
              <a:t>protizápalové účinky</a:t>
            </a:r>
            <a:endParaRPr lang="sk-SK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58134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229600" cy="990600"/>
          </a:xfrm>
        </p:spPr>
        <p:txBody>
          <a:bodyPr>
            <a:normAutofit/>
          </a:bodyPr>
          <a:lstStyle/>
          <a:p>
            <a:r>
              <a:rPr lang="sk-SK" sz="4400" b="1" dirty="0" smtClean="0">
                <a:blipFill>
                  <a:blip r:embed="rId2"/>
                  <a:tile tx="0" ty="0" sx="100000" sy="100000" flip="none" algn="tl"/>
                </a:blipFill>
                <a:latin typeface="Comic Sans MS" panose="030F0702030302020204" pitchFamily="66" charset="0"/>
              </a:rPr>
              <a:t>Liečivé lesné byliny</a:t>
            </a:r>
            <a:endParaRPr lang="sk-SK" sz="4400" b="1" dirty="0">
              <a:blipFill>
                <a:blip r:embed="rId2"/>
                <a:tile tx="0" ty="0" sx="100000" sy="100000" flip="none" algn="tl"/>
              </a:blipFill>
              <a:latin typeface="Comic Sans MS" panose="030F0702030302020204" pitchFamily="66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96888" y="1628797"/>
            <a:ext cx="369904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atin typeface="Comic Sans MS" panose="030F0702030302020204" pitchFamily="66" charset="0"/>
              </a:rPr>
              <a:t>Prvosienka vyššia</a:t>
            </a:r>
          </a:p>
          <a:p>
            <a:endParaRPr lang="sk-SK" sz="2000" b="1" dirty="0">
              <a:latin typeface="Comic Sans MS" panose="030F0702030302020204" pitchFamily="66" charset="0"/>
            </a:endParaRPr>
          </a:p>
          <a:p>
            <a:r>
              <a:rPr lang="sk-SK" sz="2000" b="1" dirty="0" smtClean="0">
                <a:latin typeface="Comic Sans MS" panose="030F0702030302020204" pitchFamily="66" charset="0"/>
              </a:rPr>
              <a:t>Účinky:</a:t>
            </a:r>
          </a:p>
          <a:p>
            <a:endParaRPr lang="sk-SK" sz="2000" b="1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Comic Sans MS" panose="030F0702030302020204" pitchFamily="66" charset="0"/>
              </a:rPr>
              <a:t>uľahčenie vykašliavania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Comic Sans MS" panose="030F0702030302020204" pitchFamily="66" charset="0"/>
              </a:rPr>
              <a:t>zmiernenie dráždenia na kašeľ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Comic Sans MS" panose="030F0702030302020204" pitchFamily="66" charset="0"/>
              </a:rPr>
              <a:t>liečba dýchacích ciest, nespavosti a prechladnutia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000" dirty="0" smtClean="0">
              <a:latin typeface="Comic Sans MS" panose="030F0702030302020204" pitchFamily="66" charset="0"/>
            </a:endParaRPr>
          </a:p>
          <a:p>
            <a:endParaRPr lang="sk-SK" b="1" dirty="0">
              <a:latin typeface="Comic Sans MS" panose="030F0702030302020204" pitchFamily="66" charset="0"/>
            </a:endParaRPr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40768"/>
            <a:ext cx="3744570" cy="528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5479083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6856" y="169849"/>
            <a:ext cx="8229600" cy="990600"/>
          </a:xfrm>
        </p:spPr>
        <p:txBody>
          <a:bodyPr>
            <a:normAutofit/>
          </a:bodyPr>
          <a:lstStyle/>
          <a:p>
            <a:r>
              <a:rPr lang="sk-SK" sz="4400" b="1" dirty="0" smtClean="0">
                <a:blipFill>
                  <a:blip r:embed="rId2"/>
                  <a:tile tx="0" ty="0" sx="100000" sy="100000" flip="none" algn="tl"/>
                </a:blipFill>
                <a:latin typeface="Comic Sans MS" panose="030F0702030302020204" pitchFamily="66" charset="0"/>
              </a:rPr>
              <a:t>Jedovaté lesné byliny</a:t>
            </a:r>
            <a:endParaRPr lang="sk-SK" sz="4400" b="1" dirty="0">
              <a:blipFill>
                <a:blip r:embed="rId2"/>
                <a:tile tx="0" ty="0" sx="100000" sy="100000" flip="none" algn="tl"/>
              </a:blipFill>
              <a:latin typeface="Comic Sans MS" panose="030F0702030302020204" pitchFamily="66" charset="0"/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3219450" cy="4286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BlokTextu 5"/>
          <p:cNvSpPr txBox="1"/>
          <p:nvPr/>
        </p:nvSpPr>
        <p:spPr>
          <a:xfrm>
            <a:off x="3604355" y="4918428"/>
            <a:ext cx="5543505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latin typeface="Comic Sans MS" panose="030F0702030302020204" pitchFamily="66" charset="0"/>
              </a:rPr>
              <a:t>Konvalinka voňavá</a:t>
            </a:r>
          </a:p>
          <a:p>
            <a:endParaRPr lang="sk-SK" b="1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smtClean="0">
                <a:latin typeface="Comic Sans MS" panose="030F0702030302020204" pitchFamily="66" charset="0"/>
              </a:rPr>
              <a:t>spôsobuje komplikácie s činnosťou srdca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smtClean="0">
                <a:latin typeface="Comic Sans MS" panose="030F0702030302020204" pitchFamily="66" charset="0"/>
              </a:rPr>
              <a:t>listy ľahko zameniteľné s medvedím cesnakom, </a:t>
            </a:r>
          </a:p>
          <a:p>
            <a:pPr>
              <a:lnSpc>
                <a:spcPct val="150000"/>
              </a:lnSpc>
            </a:pPr>
            <a:r>
              <a:rPr lang="sk-SK" dirty="0">
                <a:latin typeface="Comic Sans MS" panose="030F0702030302020204" pitchFamily="66" charset="0"/>
              </a:rPr>
              <a:t> </a:t>
            </a:r>
            <a:r>
              <a:rPr lang="sk-SK" dirty="0" smtClean="0">
                <a:latin typeface="Comic Sans MS" panose="030F0702030302020204" pitchFamily="66" charset="0"/>
              </a:rPr>
              <a:t>   ktorý má však typickú </a:t>
            </a:r>
            <a:r>
              <a:rPr lang="sk-SK" dirty="0" smtClean="0">
                <a:latin typeface="Comic Sans MS" panose="030F0702030302020204" pitchFamily="66" charset="0"/>
              </a:rPr>
              <a:t>vôňu</a:t>
            </a:r>
            <a:r>
              <a:rPr lang="en-IE" dirty="0" smtClean="0">
                <a:latin typeface="Comic Sans MS" panose="030F0702030302020204" pitchFamily="66" charset="0"/>
              </a:rPr>
              <a:t>.</a:t>
            </a:r>
            <a:endParaRPr lang="sk-SK" dirty="0">
              <a:latin typeface="Comic Sans MS" panose="030F0702030302020204" pitchFamily="66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24744"/>
            <a:ext cx="4616329" cy="3662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10478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90600"/>
          </a:xfrm>
        </p:spPr>
        <p:txBody>
          <a:bodyPr>
            <a:normAutofit/>
          </a:bodyPr>
          <a:lstStyle/>
          <a:p>
            <a:r>
              <a:rPr lang="sk-SK" sz="4400" b="1" dirty="0" smtClean="0">
                <a:blipFill>
                  <a:blip r:embed="rId2"/>
                  <a:tile tx="0" ty="0" sx="100000" sy="100000" flip="none" algn="tl"/>
                </a:blipFill>
                <a:latin typeface="Comic Sans MS" panose="030F0702030302020204" pitchFamily="66" charset="0"/>
              </a:rPr>
              <a:t>Jedovaté lesné byliny</a:t>
            </a:r>
            <a:endParaRPr lang="sk-SK" sz="4400" b="1" dirty="0">
              <a:blipFill>
                <a:blip r:embed="rId2"/>
                <a:tile tx="0" ty="0" sx="100000" sy="100000" flip="none" algn="tl"/>
              </a:blipFill>
              <a:latin typeface="Comic Sans MS" panose="030F0702030302020204" pitchFamily="66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39552" y="4941168"/>
            <a:ext cx="77219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 smtClean="0">
                <a:latin typeface="Comic Sans MS" panose="030F0702030302020204" pitchFamily="66" charset="0"/>
              </a:rPr>
              <a:t>Vranovec</a:t>
            </a:r>
            <a:r>
              <a:rPr lang="sk-SK" b="1" dirty="0" smtClean="0">
                <a:latin typeface="Comic Sans MS" panose="030F0702030302020204" pitchFamily="66" charset="0"/>
              </a:rPr>
              <a:t> štvorlistý (Vranie oko)</a:t>
            </a:r>
          </a:p>
          <a:p>
            <a:endParaRPr lang="sk-SK" b="1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i="1" u="sng" dirty="0" smtClean="0">
                <a:latin typeface="Comic Sans MS" panose="030F0702030302020204" pitchFamily="66" charset="0"/>
              </a:rPr>
              <a:t>pozor! </a:t>
            </a:r>
            <a:r>
              <a:rPr lang="sk-SK" dirty="0" smtClean="0">
                <a:latin typeface="Comic Sans MS" panose="030F0702030302020204" pitchFamily="66" charset="0"/>
              </a:rPr>
              <a:t> plod </a:t>
            </a:r>
            <a:r>
              <a:rPr lang="sk-SK" b="1" dirty="0" smtClean="0">
                <a:latin typeface="Comic Sans MS" panose="030F0702030302020204" pitchFamily="66" charset="0"/>
              </a:rPr>
              <a:t>podobný čučoriedke </a:t>
            </a:r>
            <a:r>
              <a:rPr lang="sk-SK" dirty="0" smtClean="0">
                <a:latin typeface="Comic Sans MS" panose="030F0702030302020204" pitchFamily="66" charset="0"/>
              </a:rPr>
              <a:t>avšak má nepríjemnú chuť i zápach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smtClean="0">
                <a:latin typeface="Comic Sans MS" panose="030F0702030302020204" pitchFamily="66" charset="0"/>
              </a:rPr>
              <a:t>spôsobuje podráždenie žalúdka a čriev</a:t>
            </a: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4400128" cy="3303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465" y="1268760"/>
            <a:ext cx="3113474" cy="4151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97519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err="1" smtClean="0">
                <a:blipFill>
                  <a:blip r:embed="rId2"/>
                  <a:tile tx="0" ty="0" sx="100000" sy="100000" flip="none" algn="tl"/>
                </a:blipFill>
                <a:latin typeface="Comic Sans MS" panose="030F0702030302020204" pitchFamily="66" charset="0"/>
              </a:rPr>
              <a:t>Lesné</a:t>
            </a:r>
            <a:r>
              <a:rPr lang="en-IE" b="1" dirty="0" smtClean="0">
                <a:blipFill>
                  <a:blip r:embed="rId2"/>
                  <a:tile tx="0" ty="0" sx="100000" sy="100000" flip="none" algn="tl"/>
                </a:blipFill>
                <a:latin typeface="Comic Sans MS" panose="030F0702030302020204" pitchFamily="66" charset="0"/>
              </a:rPr>
              <a:t> </a:t>
            </a:r>
            <a:r>
              <a:rPr lang="en-IE" b="1" dirty="0" err="1" smtClean="0">
                <a:blipFill>
                  <a:blip r:embed="rId2"/>
                  <a:tile tx="0" ty="0" sx="100000" sy="100000" flip="none" algn="tl"/>
                </a:blipFill>
                <a:latin typeface="Comic Sans MS" panose="030F0702030302020204" pitchFamily="66" charset="0"/>
              </a:rPr>
              <a:t>byliny</a:t>
            </a:r>
            <a:r>
              <a:rPr lang="en-IE" b="1" dirty="0" smtClean="0">
                <a:blipFill>
                  <a:blip r:embed="rId2"/>
                  <a:tile tx="0" ty="0" sx="100000" sy="100000" flip="none" algn="tl"/>
                </a:blipFill>
                <a:latin typeface="Comic Sans MS" panose="030F0702030302020204" pitchFamily="66" charset="0"/>
              </a:rPr>
              <a:t>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Lesné</a:t>
            </a:r>
            <a:r>
              <a:rPr lang="en-IE" dirty="0" smtClean="0"/>
              <a:t> </a:t>
            </a:r>
            <a:r>
              <a:rPr lang="en-IE" dirty="0" err="1" smtClean="0"/>
              <a:t>byliny</a:t>
            </a:r>
            <a:r>
              <a:rPr lang="en-IE" dirty="0" smtClean="0"/>
              <a:t> </a:t>
            </a:r>
            <a:r>
              <a:rPr lang="en-IE" dirty="0" err="1" smtClean="0"/>
              <a:t>si</a:t>
            </a:r>
            <a:r>
              <a:rPr lang="en-IE" dirty="0" smtClean="0"/>
              <a:t> </a:t>
            </a:r>
            <a:r>
              <a:rPr lang="en-IE" dirty="0" err="1" smtClean="0"/>
              <a:t>ukladajú</a:t>
            </a:r>
            <a:r>
              <a:rPr lang="en-IE" dirty="0" smtClean="0"/>
              <a:t> </a:t>
            </a:r>
            <a:r>
              <a:rPr lang="en-IE" dirty="0" err="1" smtClean="0"/>
              <a:t>živiny</a:t>
            </a:r>
            <a:r>
              <a:rPr lang="en-IE" dirty="0" smtClean="0"/>
              <a:t> do </a:t>
            </a:r>
            <a:r>
              <a:rPr lang="en-IE" dirty="0" err="1" smtClean="0"/>
              <a:t>zásobných</a:t>
            </a:r>
            <a:r>
              <a:rPr lang="en-IE" dirty="0" smtClean="0"/>
              <a:t> </a:t>
            </a:r>
            <a:r>
              <a:rPr lang="en-IE" dirty="0" err="1" smtClean="0"/>
              <a:t>orgánov</a:t>
            </a:r>
            <a:r>
              <a:rPr lang="en-IE" dirty="0" smtClean="0"/>
              <a:t>.</a:t>
            </a:r>
          </a:p>
          <a:p>
            <a:r>
              <a:rPr lang="en-IE" dirty="0" err="1" smtClean="0"/>
              <a:t>Zásobné</a:t>
            </a:r>
            <a:r>
              <a:rPr lang="en-IE" dirty="0" smtClean="0"/>
              <a:t> </a:t>
            </a:r>
            <a:r>
              <a:rPr lang="en-IE" dirty="0" err="1" smtClean="0"/>
              <a:t>orgány</a:t>
            </a:r>
            <a:r>
              <a:rPr lang="en-IE" dirty="0" smtClean="0"/>
              <a:t>:</a:t>
            </a:r>
          </a:p>
          <a:p>
            <a:r>
              <a:rPr lang="en-IE" dirty="0" smtClean="0"/>
              <a:t>A)</a:t>
            </a:r>
            <a:r>
              <a:rPr lang="en-IE" dirty="0" err="1" smtClean="0"/>
              <a:t>Cibuľa</a:t>
            </a:r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B)</a:t>
            </a:r>
            <a:r>
              <a:rPr lang="en-IE" dirty="0" err="1" smtClean="0"/>
              <a:t>Hľuza</a:t>
            </a:r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C)</a:t>
            </a:r>
            <a:r>
              <a:rPr lang="en-IE" dirty="0" err="1" smtClean="0"/>
              <a:t>Podzemok</a:t>
            </a:r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 </a:t>
            </a:r>
            <a:r>
              <a:rPr lang="en-IE" dirty="0" err="1" smtClean="0"/>
              <a:t>Zásobnými</a:t>
            </a:r>
            <a:r>
              <a:rPr lang="en-IE" dirty="0" smtClean="0"/>
              <a:t> </a:t>
            </a:r>
            <a:r>
              <a:rPr lang="en-IE" dirty="0" err="1" smtClean="0"/>
              <a:t>orgánmi</a:t>
            </a:r>
            <a:r>
              <a:rPr lang="en-IE" dirty="0" smtClean="0"/>
              <a:t> </a:t>
            </a:r>
            <a:r>
              <a:rPr lang="en-IE" dirty="0" err="1" smtClean="0"/>
              <a:t>prežívajú</a:t>
            </a:r>
            <a:r>
              <a:rPr lang="en-IE" dirty="0" smtClean="0"/>
              <a:t> </a:t>
            </a:r>
            <a:r>
              <a:rPr lang="en-IE" dirty="0" err="1" smtClean="0"/>
              <a:t>zimu</a:t>
            </a:r>
            <a:r>
              <a:rPr lang="en-IE" dirty="0" smtClean="0"/>
              <a:t> a z </a:t>
            </a:r>
            <a:r>
              <a:rPr lang="en-IE" dirty="0" err="1" smtClean="0"/>
              <a:t>nich</a:t>
            </a:r>
            <a:r>
              <a:rPr lang="en-IE" dirty="0" smtClean="0"/>
              <a:t> </a:t>
            </a:r>
            <a:r>
              <a:rPr lang="en-IE" dirty="0" err="1" smtClean="0"/>
              <a:t>tiež</a:t>
            </a:r>
            <a:r>
              <a:rPr lang="en-IE" dirty="0" smtClean="0"/>
              <a:t> </a:t>
            </a:r>
            <a:r>
              <a:rPr lang="en-IE" dirty="0" err="1" smtClean="0"/>
              <a:t>čerpajú</a:t>
            </a:r>
            <a:r>
              <a:rPr lang="en-IE" dirty="0" smtClean="0"/>
              <a:t> </a:t>
            </a:r>
            <a:r>
              <a:rPr lang="en-IE" dirty="0" err="1" smtClean="0"/>
              <a:t>energiu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rast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jar.  </a:t>
            </a:r>
            <a:endParaRPr lang="en-I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snosť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, klas. ver.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asnosť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139</TotalTime>
  <Words>253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Jasnosť</vt:lpstr>
      <vt:lpstr>Lesné kvitnúce byliny</vt:lpstr>
      <vt:lpstr>Byliny</vt:lpstr>
      <vt:lpstr>Jarné lesné byliny</vt:lpstr>
      <vt:lpstr>Chránené lesné byliny</vt:lpstr>
      <vt:lpstr>Liečivé lesné byliny</vt:lpstr>
      <vt:lpstr>Liečivé lesné byliny</vt:lpstr>
      <vt:lpstr>Jedovaté lesné byliny</vt:lpstr>
      <vt:lpstr>Jedovaté lesné byliny</vt:lpstr>
      <vt:lpstr>Lesné byliny:</vt:lpstr>
      <vt:lpstr>Zásobné orgány:</vt:lpstr>
      <vt:lpstr>Slide 11</vt:lpstr>
      <vt:lpstr>Slide 12</vt:lpstr>
      <vt:lpstr>Čo si si zapamätal?</vt:lpstr>
      <vt:lpstr>ĎAKUJEM  ZA 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Lesné kvitnúce byliny</dc:title>
  <dc:creator>Lucia</dc:creator>
  <cp:lastModifiedBy>svobodova.ivana</cp:lastModifiedBy>
  <cp:revision>12</cp:revision>
  <dcterms:created xsi:type="dcterms:W3CDTF">2017-10-26T14:27:48Z</dcterms:created>
  <dcterms:modified xsi:type="dcterms:W3CDTF">2020-10-31T10:27:46Z</dcterms:modified>
</cp:coreProperties>
</file>