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70" r:id="rId2"/>
    <p:sldId id="257" r:id="rId3"/>
    <p:sldId id="277" r:id="rId4"/>
    <p:sldId id="259" r:id="rId5"/>
    <p:sldId id="278" r:id="rId6"/>
    <p:sldId id="260" r:id="rId7"/>
    <p:sldId id="261" r:id="rId8"/>
    <p:sldId id="262" r:id="rId9"/>
    <p:sldId id="263" r:id="rId10"/>
    <p:sldId id="264" r:id="rId11"/>
    <p:sldId id="274" r:id="rId12"/>
    <p:sldId id="275"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ślanka Michał Wojciech" initials="MMW" lastIdx="1" clrIdx="0">
    <p:extLst>
      <p:ext uri="{19B8F6BF-5375-455C-9EA6-DF929625EA0E}">
        <p15:presenceInfo xmlns:p15="http://schemas.microsoft.com/office/powerpoint/2012/main" userId="Maślanka Michał Wojci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5D5D"/>
    <a:srgbClr val="FF5050"/>
    <a:srgbClr val="CC0000"/>
    <a:srgbClr val="F1230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660"/>
  </p:normalViewPr>
  <p:slideViewPr>
    <p:cSldViewPr snapToGrid="0">
      <p:cViewPr varScale="1">
        <p:scale>
          <a:sx n="82" d="100"/>
          <a:sy n="82" d="100"/>
        </p:scale>
        <p:origin x="7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442D6-81E1-4820-8D2B-77115EF72F60}" type="datetimeFigureOut">
              <a:rPr lang="pl-PL" smtClean="0"/>
              <a:t>20.12.2020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46D74-CA42-4134-859B-3559C000E1E9}" type="slidenum">
              <a:rPr lang="pl-PL" smtClean="0"/>
              <a:t>‹#›</a:t>
            </a:fld>
            <a:endParaRPr lang="pl-PL"/>
          </a:p>
        </p:txBody>
      </p:sp>
    </p:spTree>
    <p:extLst>
      <p:ext uri="{BB962C8B-B14F-4D97-AF65-F5344CB8AC3E}">
        <p14:creationId xmlns:p14="http://schemas.microsoft.com/office/powerpoint/2010/main" val="111770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32BEC0-1957-4F29-81E7-19F6F0261C0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D165B1A-3B55-43BC-B739-DC85D2C71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B559221-E2AB-41AD-9D31-F8FA4578CA99}"/>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5" name="Symbol zastępczy stopki 4">
            <a:extLst>
              <a:ext uri="{FF2B5EF4-FFF2-40B4-BE49-F238E27FC236}">
                <a16:creationId xmlns:a16="http://schemas.microsoft.com/office/drawing/2014/main" id="{4E2EE2F8-6F95-4A93-9F17-1F748B936F5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5C1DF87-DD94-40C0-9A0F-CFD84C360248}"/>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731099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A8692B-C72E-45FE-AE5E-B4F4DAC2B24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3AD1C49-5711-47B6-838A-1B3838A18FF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084B52-7DC6-44E3-A424-129F0517A71C}"/>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5" name="Symbol zastępczy stopki 4">
            <a:extLst>
              <a:ext uri="{FF2B5EF4-FFF2-40B4-BE49-F238E27FC236}">
                <a16:creationId xmlns:a16="http://schemas.microsoft.com/office/drawing/2014/main" id="{C8B943B6-21A8-4B90-AD52-C0862B5B565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1E2BEA5-7B96-445F-8DDF-E1A6A1420D24}"/>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24671353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DB1A0E6-B1EA-4E22-BBC0-BC8D214E869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2812B1A-DB6F-44F8-B06C-CB78910914C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70B604A-08F7-456C-9B57-29E1760A08EC}"/>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5" name="Symbol zastępczy stopki 4">
            <a:extLst>
              <a:ext uri="{FF2B5EF4-FFF2-40B4-BE49-F238E27FC236}">
                <a16:creationId xmlns:a16="http://schemas.microsoft.com/office/drawing/2014/main" id="{0399D40F-7955-453D-9A65-F691DEFC89D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7C3890D-A287-4F91-8B69-F16C26E9F8C7}"/>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34739990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4042EC-F8BF-42DC-940B-BF708DFC53B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0B4DC8C-63D5-4B8B-93F1-4750BE4FFA5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1FD7ECB-8AE2-42CF-865E-2F0E9E57E425}"/>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5" name="Symbol zastępczy stopki 4">
            <a:extLst>
              <a:ext uri="{FF2B5EF4-FFF2-40B4-BE49-F238E27FC236}">
                <a16:creationId xmlns:a16="http://schemas.microsoft.com/office/drawing/2014/main" id="{B1002683-7830-460D-8CE0-E3506D8DC2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CD2A821-BB7A-43F7-B79E-47597E046061}"/>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8342501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A203FC-E997-4B47-93D9-F74072588AD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B46548E-26FB-4780-8D52-4ECF2DC78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AC83FE2-D6EC-4DF8-812A-65DF0C73A176}"/>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5" name="Symbol zastępczy stopki 4">
            <a:extLst>
              <a:ext uri="{FF2B5EF4-FFF2-40B4-BE49-F238E27FC236}">
                <a16:creationId xmlns:a16="http://schemas.microsoft.com/office/drawing/2014/main" id="{994BB267-B500-4794-9050-B2BCF5A2BC3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8B26E33-4619-404A-8CA2-AA504C537FC3}"/>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36870652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B9E71C-F0A4-40C6-8B9A-191E968333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754D1F3-ADA0-4C51-A0E3-006E6FA2C60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B4EAE24-4C38-4B75-9365-7F803F258EE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323E90E-0711-49EA-B3A4-6236A82BC85E}"/>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6" name="Symbol zastępczy stopki 5">
            <a:extLst>
              <a:ext uri="{FF2B5EF4-FFF2-40B4-BE49-F238E27FC236}">
                <a16:creationId xmlns:a16="http://schemas.microsoft.com/office/drawing/2014/main" id="{8EB4C1EA-9F7D-4666-A5EE-323BFBA6C29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A9037D4-67AE-46DC-8998-5419637D0AA3}"/>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9325520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D5A47F-BB3F-44E5-AF23-5D217CE4285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5D11985-3E0B-4264-BA36-C2994CF64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048DB3E-639B-4C5B-97A5-76B761A9BF1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0167445-3946-4F50-B827-18B424C0E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2BCFB81-92DF-4BFD-9E15-4C750D4D4A4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5D06B9B-3FB1-4E12-B73B-E1757797F3CC}"/>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8" name="Symbol zastępczy stopki 7">
            <a:extLst>
              <a:ext uri="{FF2B5EF4-FFF2-40B4-BE49-F238E27FC236}">
                <a16:creationId xmlns:a16="http://schemas.microsoft.com/office/drawing/2014/main" id="{63134570-9911-438B-B1B8-8FD5DEC2750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1CF0B6E-C75A-45FE-84AA-50DB394C0315}"/>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399451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CE4A6C-D3CB-4699-AF35-3695F262303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543AED3-24CF-4981-A9A9-82AD2EAF1533}"/>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4" name="Symbol zastępczy stopki 3">
            <a:extLst>
              <a:ext uri="{FF2B5EF4-FFF2-40B4-BE49-F238E27FC236}">
                <a16:creationId xmlns:a16="http://schemas.microsoft.com/office/drawing/2014/main" id="{B62CCA9A-3306-4245-8F22-1A51CF2DF7E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13852AF-F208-4CC4-AB93-ABCBAE719508}"/>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3096937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7D09609-EA31-49BC-883E-A390B75AB881}"/>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3" name="Symbol zastępczy stopki 2">
            <a:extLst>
              <a:ext uri="{FF2B5EF4-FFF2-40B4-BE49-F238E27FC236}">
                <a16:creationId xmlns:a16="http://schemas.microsoft.com/office/drawing/2014/main" id="{DAF5F541-EC31-4295-8325-73CBC01FFF4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CA2282B0-2DAF-445E-AE0B-DDC5E7E01E4B}"/>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13176475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A569CE-1550-4EF9-87CB-A0B61BADD68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3F10BDB-88A2-465E-B01F-4ADFC75091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5D07118-1933-4D13-B7F7-3012E1399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1DFB3EB-B9AD-4AB0-8BE9-B05169D5BC43}"/>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6" name="Symbol zastępczy stopki 5">
            <a:extLst>
              <a:ext uri="{FF2B5EF4-FFF2-40B4-BE49-F238E27FC236}">
                <a16:creationId xmlns:a16="http://schemas.microsoft.com/office/drawing/2014/main" id="{C23854A2-4BF6-4FFC-9051-AF992732232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0AB0D49-7D11-4BAE-8673-090ADC902988}"/>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14788724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7FF06E-9C52-4C3D-B8F8-257D19AB3D7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191B10B-43D5-4DAD-9179-6EAC2DBA7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219C387-50F1-4F7C-91A7-C323DB446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7F3E634-33E7-4382-BFED-267F40A04158}"/>
              </a:ext>
            </a:extLst>
          </p:cNvPr>
          <p:cNvSpPr>
            <a:spLocks noGrp="1"/>
          </p:cNvSpPr>
          <p:nvPr>
            <p:ph type="dt" sz="half" idx="10"/>
          </p:nvPr>
        </p:nvSpPr>
        <p:spPr/>
        <p:txBody>
          <a:bodyPr/>
          <a:lstStyle/>
          <a:p>
            <a:fld id="{A50F518B-3BD5-47D5-B093-251C78CCA405}" type="datetimeFigureOut">
              <a:rPr lang="pl-PL" smtClean="0"/>
              <a:t>20.12.2020</a:t>
            </a:fld>
            <a:endParaRPr lang="pl-PL"/>
          </a:p>
        </p:txBody>
      </p:sp>
      <p:sp>
        <p:nvSpPr>
          <p:cNvPr id="6" name="Symbol zastępczy stopki 5">
            <a:extLst>
              <a:ext uri="{FF2B5EF4-FFF2-40B4-BE49-F238E27FC236}">
                <a16:creationId xmlns:a16="http://schemas.microsoft.com/office/drawing/2014/main" id="{8D3D0E32-4D2B-4CB7-ACE4-400DBC23CD6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1F0487D-4208-45E1-AF73-834C4E703C7B}"/>
              </a:ext>
            </a:extLst>
          </p:cNvPr>
          <p:cNvSpPr>
            <a:spLocks noGrp="1"/>
          </p:cNvSpPr>
          <p:nvPr>
            <p:ph type="sldNum" sz="quarter" idx="12"/>
          </p:nvPr>
        </p:nvSpPr>
        <p:spPr/>
        <p:txBody>
          <a:bodyPr/>
          <a:lstStyle/>
          <a:p>
            <a:fld id="{B2EB71B0-8F67-4F68-A04C-8291E0A286F3}" type="slidenum">
              <a:rPr lang="pl-PL" smtClean="0"/>
              <a:t>‹#›</a:t>
            </a:fld>
            <a:endParaRPr lang="pl-PL"/>
          </a:p>
        </p:txBody>
      </p:sp>
    </p:spTree>
    <p:extLst>
      <p:ext uri="{BB962C8B-B14F-4D97-AF65-F5344CB8AC3E}">
        <p14:creationId xmlns:p14="http://schemas.microsoft.com/office/powerpoint/2010/main" val="21620841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1A36E75-CADE-4164-91DC-CACCF6C84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D1CCDFE-9776-4989-B3DC-6916B1DB9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0F19A11-96E8-4FF2-AE11-6EBEE811A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F518B-3BD5-47D5-B093-251C78CCA405}" type="datetimeFigureOut">
              <a:rPr lang="pl-PL" smtClean="0"/>
              <a:t>20.12.2020</a:t>
            </a:fld>
            <a:endParaRPr lang="pl-PL"/>
          </a:p>
        </p:txBody>
      </p:sp>
      <p:sp>
        <p:nvSpPr>
          <p:cNvPr id="5" name="Symbol zastępczy stopki 4">
            <a:extLst>
              <a:ext uri="{FF2B5EF4-FFF2-40B4-BE49-F238E27FC236}">
                <a16:creationId xmlns:a16="http://schemas.microsoft.com/office/drawing/2014/main" id="{2D338E11-EF74-491E-8211-18CBB9231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56BAC4D-1C78-4767-BF97-EC4EEE269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B71B0-8F67-4F68-A04C-8291E0A286F3}" type="slidenum">
              <a:rPr lang="pl-PL" smtClean="0"/>
              <a:t>‹#›</a:t>
            </a:fld>
            <a:endParaRPr lang="pl-PL"/>
          </a:p>
        </p:txBody>
      </p:sp>
    </p:spTree>
    <p:extLst>
      <p:ext uri="{BB962C8B-B14F-4D97-AF65-F5344CB8AC3E}">
        <p14:creationId xmlns:p14="http://schemas.microsoft.com/office/powerpoint/2010/main" val="288708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781B23-9659-4F65-B247-B379C8E874B7}"/>
              </a:ext>
            </a:extLst>
          </p:cNvPr>
          <p:cNvSpPr>
            <a:spLocks noGrp="1"/>
          </p:cNvSpPr>
          <p:nvPr>
            <p:ph type="title"/>
          </p:nvPr>
        </p:nvSpPr>
        <p:spPr>
          <a:xfrm>
            <a:off x="1938528" y="3013788"/>
            <a:ext cx="9720072" cy="1270800"/>
          </a:xfrm>
        </p:spPr>
        <p:txBody>
          <a:bodyPr>
            <a:normAutofit fontScale="90000"/>
          </a:bodyPr>
          <a:lstStyle/>
          <a:p>
            <a:pPr algn="ctr"/>
            <a:r>
              <a:rPr lang="pl-PL" dirty="0">
                <a:solidFill>
                  <a:srgbClr val="FF0000"/>
                </a:solidFill>
              </a:rPr>
              <a:t>JĘZYKOWY PROJEKT BOŻONARODZENIOWY</a:t>
            </a:r>
            <a:br>
              <a:rPr lang="pl-PL" dirty="0">
                <a:solidFill>
                  <a:srgbClr val="FF0000"/>
                </a:solidFill>
              </a:rPr>
            </a:br>
            <a:r>
              <a:rPr lang="pl-PL" dirty="0">
                <a:solidFill>
                  <a:srgbClr val="FF0000"/>
                </a:solidFill>
              </a:rPr>
              <a:t>Julia Maślanka  Klasa IV </a:t>
            </a:r>
            <a:br>
              <a:rPr lang="pl-PL" dirty="0"/>
            </a:br>
            <a:br>
              <a:rPr lang="pl-PL" dirty="0"/>
            </a:br>
            <a:r>
              <a:rPr lang="pl-PL" dirty="0"/>
              <a:t>              </a:t>
            </a:r>
          </a:p>
        </p:txBody>
      </p:sp>
      <p:pic>
        <p:nvPicPr>
          <p:cNvPr id="3" name="Symbol zastępczy zawartości 3">
            <a:extLst>
              <a:ext uri="{FF2B5EF4-FFF2-40B4-BE49-F238E27FC236}">
                <a16:creationId xmlns:a16="http://schemas.microsoft.com/office/drawing/2014/main" id="{D155B7D4-A12C-4AB9-83C8-987463D69761}"/>
              </a:ext>
            </a:extLst>
          </p:cNvPr>
          <p:cNvPicPr>
            <a:picLocks noChangeAspect="1"/>
          </p:cNvPicPr>
          <p:nvPr/>
        </p:nvPicPr>
        <p:blipFill>
          <a:blip r:embed="rId2"/>
          <a:stretch>
            <a:fillRect/>
          </a:stretch>
        </p:blipFill>
        <p:spPr>
          <a:xfrm>
            <a:off x="-799" y="37377"/>
            <a:ext cx="2651990" cy="2276560"/>
          </a:xfrm>
          <a:prstGeom prst="rect">
            <a:avLst/>
          </a:prstGeom>
        </p:spPr>
      </p:pic>
      <p:pic>
        <p:nvPicPr>
          <p:cNvPr id="4" name="Obraz 3">
            <a:extLst>
              <a:ext uri="{FF2B5EF4-FFF2-40B4-BE49-F238E27FC236}">
                <a16:creationId xmlns:a16="http://schemas.microsoft.com/office/drawing/2014/main" id="{E93E1225-924A-411F-BCFE-3665B4816709}"/>
              </a:ext>
            </a:extLst>
          </p:cNvPr>
          <p:cNvPicPr>
            <a:picLocks noChangeAspect="1"/>
          </p:cNvPicPr>
          <p:nvPr/>
        </p:nvPicPr>
        <p:blipFill>
          <a:blip r:embed="rId3"/>
          <a:stretch>
            <a:fillRect/>
          </a:stretch>
        </p:blipFill>
        <p:spPr>
          <a:xfrm>
            <a:off x="9418951" y="0"/>
            <a:ext cx="2658086" cy="2351314"/>
          </a:xfrm>
          <a:prstGeom prst="rect">
            <a:avLst/>
          </a:prstGeom>
        </p:spPr>
      </p:pic>
      <p:pic>
        <p:nvPicPr>
          <p:cNvPr id="5" name="Picture 2" descr="ZESTAW CHOINKOWY NR 45 Wyjątkowy zestaw złocistych ozdób choinkowych z  wiodącym motywem sztruksowych skarpet oraz rękawic w … | Christmas tree,  Holiday decor, Decor">
            <a:extLst>
              <a:ext uri="{FF2B5EF4-FFF2-40B4-BE49-F238E27FC236}">
                <a16:creationId xmlns:a16="http://schemas.microsoft.com/office/drawing/2014/main" id="{58CA034B-358A-468F-B877-D974D1CA1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5" y="3507144"/>
            <a:ext cx="3676263" cy="3350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Jubileuszowy św. Mikołaj - Mikołów informacje ciekawe artykuły">
            <a:extLst>
              <a:ext uri="{FF2B5EF4-FFF2-40B4-BE49-F238E27FC236}">
                <a16:creationId xmlns:a16="http://schemas.microsoft.com/office/drawing/2014/main" id="{09ECFAC4-BFDF-4AEF-BB74-3CCD7A528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356" y="4284588"/>
            <a:ext cx="4086808" cy="2573412"/>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E70C11CC-0A91-4832-9367-9C8436A2226D}"/>
              </a:ext>
            </a:extLst>
          </p:cNvPr>
          <p:cNvPicPr>
            <a:picLocks noChangeAspect="1"/>
          </p:cNvPicPr>
          <p:nvPr/>
        </p:nvPicPr>
        <p:blipFill>
          <a:blip r:embed="rId6"/>
          <a:stretch>
            <a:fillRect/>
          </a:stretch>
        </p:blipFill>
        <p:spPr>
          <a:xfrm>
            <a:off x="9448562" y="3457596"/>
            <a:ext cx="2743438" cy="3346994"/>
          </a:xfrm>
          <a:prstGeom prst="rect">
            <a:avLst/>
          </a:prstGeom>
        </p:spPr>
      </p:pic>
    </p:spTree>
    <p:extLst>
      <p:ext uri="{BB962C8B-B14F-4D97-AF65-F5344CB8AC3E}">
        <p14:creationId xmlns:p14="http://schemas.microsoft.com/office/powerpoint/2010/main" val="177034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3C368E9-1FEE-4BD6-9721-15359972DB95}"/>
              </a:ext>
            </a:extLst>
          </p:cNvPr>
          <p:cNvSpPr txBox="1"/>
          <p:nvPr/>
        </p:nvSpPr>
        <p:spPr>
          <a:xfrm>
            <a:off x="537570" y="1545538"/>
            <a:ext cx="4959221" cy="4247317"/>
          </a:xfrm>
          <a:prstGeom prst="rect">
            <a:avLst/>
          </a:prstGeom>
          <a:noFill/>
        </p:spPr>
        <p:txBody>
          <a:bodyPr wrap="square">
            <a:spAutoFit/>
          </a:bodyPr>
          <a:lstStyle/>
          <a:p>
            <a:pPr algn="ctr"/>
            <a:r>
              <a:rPr lang="pl-PL" b="0" i="0" dirty="0">
                <a:solidFill>
                  <a:srgbClr val="000000"/>
                </a:solidFill>
                <a:effectLst/>
                <a:latin typeface="Proxima Nova"/>
              </a:rPr>
              <a:t>W Anglii otwieranie prezentów trwa cały dzień, a każdy zostawiony przez Św. Mikołaja prezent jest odpowiednio celebrowany przez obdarowanego. </a:t>
            </a:r>
          </a:p>
          <a:p>
            <a:pPr algn="ctr"/>
            <a:endParaRPr lang="pl-PL" dirty="0">
              <a:solidFill>
                <a:srgbClr val="000000"/>
              </a:solidFill>
              <a:latin typeface="Proxima Nova"/>
            </a:endParaRPr>
          </a:p>
          <a:p>
            <a:pPr algn="ctr"/>
            <a:r>
              <a:rPr lang="pl-PL" b="0" i="0" dirty="0">
                <a:solidFill>
                  <a:srgbClr val="000000"/>
                </a:solidFill>
                <a:effectLst/>
                <a:latin typeface="Proxima Nova"/>
              </a:rPr>
              <a:t>Każdy z podarków odpakowywany jest indywidualnie, a zgromadzeni wokół domownicy wydają tylko głośne „</a:t>
            </a:r>
            <a:r>
              <a:rPr lang="pl-PL" b="0" i="0" dirty="0" err="1">
                <a:solidFill>
                  <a:srgbClr val="000000"/>
                </a:solidFill>
                <a:effectLst/>
                <a:latin typeface="Proxima Nova"/>
              </a:rPr>
              <a:t>oh</a:t>
            </a:r>
            <a:r>
              <a:rPr lang="pl-PL" b="0" i="0" dirty="0">
                <a:solidFill>
                  <a:srgbClr val="000000"/>
                </a:solidFill>
                <a:effectLst/>
                <a:latin typeface="Proxima Nova"/>
              </a:rPr>
              <a:t>” i „ach”. Po rozpakowaniu kilku prezentów jest wyznaczona przerwa na herbatę, po czym rodzina wraca do swego rytuału. W Polsce każdy z domowników otwiera prezenty jednocześnie, zatem nie zajmuje to aż tak wiele czasu.</a:t>
            </a:r>
            <a:br>
              <a:rPr lang="pl-PL" dirty="0"/>
            </a:br>
            <a:endParaRPr lang="pl-PL" dirty="0"/>
          </a:p>
        </p:txBody>
      </p:sp>
      <p:pic>
        <p:nvPicPr>
          <p:cNvPr id="2" name="Obraz 1">
            <a:extLst>
              <a:ext uri="{FF2B5EF4-FFF2-40B4-BE49-F238E27FC236}">
                <a16:creationId xmlns:a16="http://schemas.microsoft.com/office/drawing/2014/main" id="{469CF6E0-02CE-4A6A-9FF5-C55192FBA682}"/>
              </a:ext>
            </a:extLst>
          </p:cNvPr>
          <p:cNvPicPr>
            <a:picLocks noChangeAspect="1"/>
          </p:cNvPicPr>
          <p:nvPr/>
        </p:nvPicPr>
        <p:blipFill>
          <a:blip r:embed="rId2"/>
          <a:stretch>
            <a:fillRect/>
          </a:stretch>
        </p:blipFill>
        <p:spPr>
          <a:xfrm>
            <a:off x="5590309" y="0"/>
            <a:ext cx="6601691" cy="6857999"/>
          </a:xfrm>
          <a:prstGeom prst="rect">
            <a:avLst/>
          </a:prstGeom>
        </p:spPr>
      </p:pic>
    </p:spTree>
    <p:extLst>
      <p:ext uri="{BB962C8B-B14F-4D97-AF65-F5344CB8AC3E}">
        <p14:creationId xmlns:p14="http://schemas.microsoft.com/office/powerpoint/2010/main" val="542300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descr="Zostań dyplomowanym Świętym Mikołajem! – Zespół Szkół Ekonomicznych w Nowym  Sączu">
            <a:extLst>
              <a:ext uri="{FF2B5EF4-FFF2-40B4-BE49-F238E27FC236}">
                <a16:creationId xmlns:a16="http://schemas.microsoft.com/office/drawing/2014/main" id="{A797A154-F8B1-4CBB-8333-31928FBF3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15" y="1622457"/>
            <a:ext cx="3280972" cy="3350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oinka - symbol świąt Bożego Narodzenia - blog.choinki.com">
            <a:extLst>
              <a:ext uri="{FF2B5EF4-FFF2-40B4-BE49-F238E27FC236}">
                <a16:creationId xmlns:a16="http://schemas.microsoft.com/office/drawing/2014/main" id="{F8384CA4-8E9F-4A3C-9A3D-D9D9DA4B2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529" y="1622457"/>
            <a:ext cx="2433930" cy="33505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rezenty na wieczór kawalerski | Gadżetomania.pl">
            <a:extLst>
              <a:ext uri="{FF2B5EF4-FFF2-40B4-BE49-F238E27FC236}">
                <a16:creationId xmlns:a16="http://schemas.microsoft.com/office/drawing/2014/main" id="{CB85C71B-5F7B-4A4F-9F40-509B78E06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401" y="2105952"/>
            <a:ext cx="3028311" cy="2891297"/>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026F9792-60DA-47AD-A9C1-4290ACA4BACC}"/>
              </a:ext>
            </a:extLst>
          </p:cNvPr>
          <p:cNvSpPr txBox="1"/>
          <p:nvPr/>
        </p:nvSpPr>
        <p:spPr>
          <a:xfrm>
            <a:off x="1109857" y="5181914"/>
            <a:ext cx="2592488" cy="461665"/>
          </a:xfrm>
          <a:prstGeom prst="rect">
            <a:avLst/>
          </a:prstGeom>
          <a:solidFill>
            <a:srgbClr val="FF5050"/>
          </a:solidFill>
        </p:spPr>
        <p:txBody>
          <a:bodyPr wrap="square">
            <a:spAutoFit/>
          </a:bodyPr>
          <a:lstStyle/>
          <a:p>
            <a:pPr algn="ctr"/>
            <a:r>
              <a:rPr lang="pl-PL" sz="2400" b="1" dirty="0">
                <a:solidFill>
                  <a:schemeClr val="bg1"/>
                </a:solidFill>
              </a:rPr>
              <a:t>Nicholas - Mikołaj</a:t>
            </a:r>
            <a:r>
              <a:rPr lang="pl-PL" b="1" dirty="0">
                <a:solidFill>
                  <a:schemeClr val="bg1"/>
                </a:solidFill>
              </a:rPr>
              <a:t> </a:t>
            </a:r>
          </a:p>
        </p:txBody>
      </p:sp>
      <p:sp>
        <p:nvSpPr>
          <p:cNvPr id="10" name="pole tekstowe 9">
            <a:extLst>
              <a:ext uri="{FF2B5EF4-FFF2-40B4-BE49-F238E27FC236}">
                <a16:creationId xmlns:a16="http://schemas.microsoft.com/office/drawing/2014/main" id="{5E888065-D6FF-41F1-8307-88DE36F8D324}"/>
              </a:ext>
            </a:extLst>
          </p:cNvPr>
          <p:cNvSpPr txBox="1"/>
          <p:nvPr/>
        </p:nvSpPr>
        <p:spPr>
          <a:xfrm>
            <a:off x="4662345" y="4997249"/>
            <a:ext cx="2978297" cy="830997"/>
          </a:xfrm>
          <a:prstGeom prst="rect">
            <a:avLst/>
          </a:prstGeom>
          <a:solidFill>
            <a:srgbClr val="FF5050"/>
          </a:solidFill>
        </p:spPr>
        <p:txBody>
          <a:bodyPr wrap="square">
            <a:spAutoFit/>
          </a:bodyPr>
          <a:lstStyle/>
          <a:p>
            <a:pPr algn="ctr"/>
            <a:r>
              <a:rPr lang="pl-PL" sz="2400" b="1" dirty="0">
                <a:solidFill>
                  <a:schemeClr val="bg1"/>
                </a:solidFill>
              </a:rPr>
              <a:t>CHRISTMAS TREE – Drzewko Świąteczne</a:t>
            </a:r>
          </a:p>
        </p:txBody>
      </p:sp>
      <p:sp>
        <p:nvSpPr>
          <p:cNvPr id="12" name="pole tekstowe 11">
            <a:extLst>
              <a:ext uri="{FF2B5EF4-FFF2-40B4-BE49-F238E27FC236}">
                <a16:creationId xmlns:a16="http://schemas.microsoft.com/office/drawing/2014/main" id="{66B09C24-2D78-485C-BD7F-CDE76BEBC76B}"/>
              </a:ext>
            </a:extLst>
          </p:cNvPr>
          <p:cNvSpPr txBox="1"/>
          <p:nvPr/>
        </p:nvSpPr>
        <p:spPr>
          <a:xfrm>
            <a:off x="8639946" y="5176124"/>
            <a:ext cx="2261220" cy="461665"/>
          </a:xfrm>
          <a:prstGeom prst="rect">
            <a:avLst/>
          </a:prstGeom>
          <a:solidFill>
            <a:srgbClr val="FF5050"/>
          </a:solidFill>
        </p:spPr>
        <p:txBody>
          <a:bodyPr wrap="square">
            <a:spAutoFit/>
          </a:bodyPr>
          <a:lstStyle/>
          <a:p>
            <a:pPr algn="ctr"/>
            <a:r>
              <a:rPr lang="pl-PL" sz="2400" dirty="0" err="1">
                <a:solidFill>
                  <a:schemeClr val="bg1"/>
                </a:solidFill>
              </a:rPr>
              <a:t>Gift</a:t>
            </a:r>
            <a:r>
              <a:rPr lang="pl-PL" sz="2400" dirty="0">
                <a:solidFill>
                  <a:schemeClr val="bg1"/>
                </a:solidFill>
              </a:rPr>
              <a:t> - Prezent </a:t>
            </a:r>
          </a:p>
        </p:txBody>
      </p:sp>
    </p:spTree>
    <p:extLst>
      <p:ext uri="{BB962C8B-B14F-4D97-AF65-F5344CB8AC3E}">
        <p14:creationId xmlns:p14="http://schemas.microsoft.com/office/powerpoint/2010/main" val="2888594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3E4ADC-2647-4469-B7E3-806913D39139}"/>
              </a:ext>
            </a:extLst>
          </p:cNvPr>
          <p:cNvSpPr>
            <a:spLocks noGrp="1"/>
          </p:cNvSpPr>
          <p:nvPr>
            <p:ph type="title"/>
          </p:nvPr>
        </p:nvSpPr>
        <p:spPr>
          <a:xfrm>
            <a:off x="883889" y="612842"/>
            <a:ext cx="10252955" cy="5632315"/>
          </a:xfrm>
          <a:solidFill>
            <a:srgbClr val="CC0000"/>
          </a:solidFill>
        </p:spPr>
        <p:style>
          <a:lnRef idx="1">
            <a:schemeClr val="accent1"/>
          </a:lnRef>
          <a:fillRef idx="2">
            <a:schemeClr val="accent1"/>
          </a:fillRef>
          <a:effectRef idx="1">
            <a:schemeClr val="accent1"/>
          </a:effectRef>
          <a:fontRef idx="minor">
            <a:schemeClr val="dk1"/>
          </a:fontRef>
        </p:style>
        <p:txBody>
          <a:bodyPr/>
          <a:lstStyle/>
          <a:p>
            <a:pPr algn="ctr"/>
            <a:r>
              <a:rPr lang="pl-PL" b="1" dirty="0">
                <a:solidFill>
                  <a:schemeClr val="tx1"/>
                </a:solidFill>
              </a:rPr>
              <a:t> </a:t>
            </a:r>
            <a:r>
              <a:rPr lang="pl-PL" sz="7200" b="1" dirty="0">
                <a:solidFill>
                  <a:schemeClr val="tx1"/>
                </a:solidFill>
              </a:rPr>
              <a:t>Koniec </a:t>
            </a:r>
            <a:r>
              <a:rPr lang="pl-PL" b="1" dirty="0">
                <a:solidFill>
                  <a:schemeClr val="tx1"/>
                </a:solidFill>
              </a:rPr>
              <a:t>                                     </a:t>
            </a:r>
            <a:br>
              <a:rPr lang="pl-PL" dirty="0">
                <a:solidFill>
                  <a:schemeClr val="tx1">
                    <a:lumMod val="95000"/>
                    <a:lumOff val="5000"/>
                  </a:schemeClr>
                </a:solidFill>
              </a:rPr>
            </a:br>
            <a:br>
              <a:rPr lang="pl-PL" dirty="0">
                <a:solidFill>
                  <a:schemeClr val="tx1">
                    <a:lumMod val="95000"/>
                    <a:lumOff val="5000"/>
                  </a:schemeClr>
                </a:solidFill>
              </a:rPr>
            </a:br>
            <a:br>
              <a:rPr lang="pl-PL" dirty="0">
                <a:solidFill>
                  <a:schemeClr val="tx1">
                    <a:lumMod val="95000"/>
                    <a:lumOff val="5000"/>
                  </a:schemeClr>
                </a:solidFill>
              </a:rPr>
            </a:br>
            <a:br>
              <a:rPr lang="pl-PL" dirty="0">
                <a:solidFill>
                  <a:schemeClr val="tx1">
                    <a:lumMod val="95000"/>
                    <a:lumOff val="5000"/>
                  </a:schemeClr>
                </a:solidFill>
              </a:rPr>
            </a:br>
            <a:r>
              <a:rPr lang="pl-PL" dirty="0">
                <a:solidFill>
                  <a:schemeClr val="tx1">
                    <a:lumMod val="95000"/>
                    <a:lumOff val="5000"/>
                  </a:schemeClr>
                </a:solidFill>
              </a:rPr>
              <a:t>dziękuje Julia Maślanka klasa IV</a:t>
            </a:r>
          </a:p>
        </p:txBody>
      </p:sp>
    </p:spTree>
    <p:extLst>
      <p:ext uri="{BB962C8B-B14F-4D97-AF65-F5344CB8AC3E}">
        <p14:creationId xmlns:p14="http://schemas.microsoft.com/office/powerpoint/2010/main" val="146838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pic>
        <p:nvPicPr>
          <p:cNvPr id="3076" name="Picture 4" descr="Jak wygląda Boże Narodzenie w Wielkiej Brytanii? - by Ela Bieniecka">
            <a:extLst>
              <a:ext uri="{FF2B5EF4-FFF2-40B4-BE49-F238E27FC236}">
                <a16:creationId xmlns:a16="http://schemas.microsoft.com/office/drawing/2014/main" id="{63751105-4402-42AD-87C9-26DA03581E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3" b="10476"/>
          <a:stretch/>
        </p:blipFill>
        <p:spPr bwMode="auto">
          <a:xfrm>
            <a:off x="1" y="0"/>
            <a:ext cx="6095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1DAC332D-934E-4C13-82CA-2C0ADAD24436}"/>
              </a:ext>
            </a:extLst>
          </p:cNvPr>
          <p:cNvSpPr txBox="1"/>
          <p:nvPr/>
        </p:nvSpPr>
        <p:spPr>
          <a:xfrm>
            <a:off x="5994400" y="2274837"/>
            <a:ext cx="6197599" cy="2308324"/>
          </a:xfrm>
          <a:prstGeom prst="rect">
            <a:avLst/>
          </a:prstGeom>
          <a:noFill/>
        </p:spPr>
        <p:txBody>
          <a:bodyPr wrap="square">
            <a:spAutoFit/>
          </a:bodyPr>
          <a:lstStyle/>
          <a:p>
            <a:pPr algn="ctr"/>
            <a:r>
              <a:rPr lang="pl-PL" b="1" i="0" dirty="0">
                <a:solidFill>
                  <a:schemeClr val="bg1"/>
                </a:solidFill>
                <a:effectLst/>
                <a:latin typeface="arial" panose="020B0604020202020204" pitchFamily="34" charset="0"/>
              </a:rPr>
              <a:t>Święta Bożego Narodzenia w Anglii rozpoczynają się 25 grudnia. Anglicy nie obchodzą Wigilii, ale za to celebrują Dzień Pudełek, czyli tak zwany Boxing Day, który przypada na 26 grudnia. Zwyczaj ten pochodzi ze średniowiecza, kiedy to kościół rozdawał ludziom biednym pieniądze, pochodzące ze skarbonek.</a:t>
            </a:r>
          </a:p>
          <a:p>
            <a:br>
              <a:rPr lang="pl-PL" i="0" dirty="0">
                <a:solidFill>
                  <a:srgbClr val="202124"/>
                </a:solidFill>
                <a:effectLst/>
                <a:latin typeface="arial" panose="020B0604020202020204" pitchFamily="34" charset="0"/>
              </a:rPr>
            </a:br>
            <a:endParaRPr lang="pl-PL" dirty="0"/>
          </a:p>
        </p:txBody>
      </p:sp>
    </p:spTree>
    <p:extLst>
      <p:ext uri="{BB962C8B-B14F-4D97-AF65-F5344CB8AC3E}">
        <p14:creationId xmlns:p14="http://schemas.microsoft.com/office/powerpoint/2010/main" val="24147595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30BA9F-7571-46B9-B694-666D8D03E276}"/>
              </a:ext>
            </a:extLst>
          </p:cNvPr>
          <p:cNvSpPr>
            <a:spLocks noGrp="1"/>
          </p:cNvSpPr>
          <p:nvPr>
            <p:ph type="title"/>
          </p:nvPr>
        </p:nvSpPr>
        <p:spPr>
          <a:xfrm>
            <a:off x="838200" y="538279"/>
            <a:ext cx="10515600" cy="975995"/>
          </a:xfrm>
        </p:spPr>
        <p:txBody>
          <a:bodyPr>
            <a:normAutofit fontScale="90000"/>
          </a:bodyPr>
          <a:lstStyle/>
          <a:p>
            <a:pPr algn="ctr"/>
            <a:r>
              <a:rPr lang="pl-PL" b="1" dirty="0"/>
              <a:t>Jak to jest z tym Mikołajem w UK? </a:t>
            </a:r>
            <a:br>
              <a:rPr lang="pl-PL" dirty="0"/>
            </a:br>
            <a:endParaRPr lang="pl-PL" dirty="0"/>
          </a:p>
        </p:txBody>
      </p:sp>
      <p:sp>
        <p:nvSpPr>
          <p:cNvPr id="3" name="Symbol zastępczy zawartości 2">
            <a:extLst>
              <a:ext uri="{FF2B5EF4-FFF2-40B4-BE49-F238E27FC236}">
                <a16:creationId xmlns:a16="http://schemas.microsoft.com/office/drawing/2014/main" id="{FE4C5C05-D27B-420C-B9C7-550DA5E189EE}"/>
              </a:ext>
            </a:extLst>
          </p:cNvPr>
          <p:cNvSpPr>
            <a:spLocks noGrp="1"/>
          </p:cNvSpPr>
          <p:nvPr>
            <p:ph sz="half" idx="1"/>
          </p:nvPr>
        </p:nvSpPr>
        <p:spPr>
          <a:xfrm>
            <a:off x="124795" y="2376328"/>
            <a:ext cx="6746240" cy="2105343"/>
          </a:xfrm>
        </p:spPr>
        <p:txBody>
          <a:bodyPr/>
          <a:lstStyle/>
          <a:p>
            <a:pPr marL="0" indent="0" algn="ctr">
              <a:buNone/>
            </a:pPr>
            <a:r>
              <a:rPr lang="pl-PL" dirty="0"/>
              <a:t>Święty Mikołaj w Wielkiej Brytanii to </a:t>
            </a:r>
            <a:r>
              <a:rPr lang="pl-PL" dirty="0" err="1"/>
              <a:t>Father</a:t>
            </a:r>
            <a:r>
              <a:rPr lang="pl-PL" dirty="0"/>
              <a:t> Christmas, lub Santa Claus. Dzieci piszą do niego listy i wysyłają je za pośrednictwem poczty, e-maila, lub bardziej tradycyjnie, zostawiają w kominku.</a:t>
            </a:r>
          </a:p>
          <a:p>
            <a:endParaRPr lang="pl-PL" dirty="0"/>
          </a:p>
        </p:txBody>
      </p:sp>
      <p:pic>
        <p:nvPicPr>
          <p:cNvPr id="7" name="Symbol zastępczy zawartości 6">
            <a:extLst>
              <a:ext uri="{FF2B5EF4-FFF2-40B4-BE49-F238E27FC236}">
                <a16:creationId xmlns:a16="http://schemas.microsoft.com/office/drawing/2014/main" id="{DD2A8CBE-DA8D-41D5-95B8-E41884591FE2}"/>
              </a:ext>
            </a:extLst>
          </p:cNvPr>
          <p:cNvPicPr>
            <a:picLocks noGrp="1" noChangeAspect="1"/>
          </p:cNvPicPr>
          <p:nvPr>
            <p:ph sz="half" idx="2"/>
          </p:nvPr>
        </p:nvPicPr>
        <p:blipFill>
          <a:blip r:embed="rId2"/>
          <a:stretch>
            <a:fillRect/>
          </a:stretch>
        </p:blipFill>
        <p:spPr>
          <a:xfrm>
            <a:off x="7040880" y="1514274"/>
            <a:ext cx="4704080" cy="4652846"/>
          </a:xfrm>
          <a:prstGeom prst="rect">
            <a:avLst/>
          </a:prstGeom>
        </p:spPr>
      </p:pic>
      <p:sp>
        <p:nvSpPr>
          <p:cNvPr id="9" name="pole tekstowe 8">
            <a:extLst>
              <a:ext uri="{FF2B5EF4-FFF2-40B4-BE49-F238E27FC236}">
                <a16:creationId xmlns:a16="http://schemas.microsoft.com/office/drawing/2014/main" id="{A778FF80-4B74-4822-BDDB-2E8C847DBDCB}"/>
              </a:ext>
            </a:extLst>
          </p:cNvPr>
          <p:cNvSpPr txBox="1"/>
          <p:nvPr/>
        </p:nvSpPr>
        <p:spPr>
          <a:xfrm>
            <a:off x="243840" y="6058111"/>
            <a:ext cx="6096000" cy="523220"/>
          </a:xfrm>
          <a:prstGeom prst="rect">
            <a:avLst/>
          </a:prstGeom>
          <a:solidFill>
            <a:srgbClr val="FF0000"/>
          </a:solidFill>
        </p:spPr>
        <p:txBody>
          <a:bodyPr wrap="square">
            <a:spAutoFit/>
          </a:bodyPr>
          <a:lstStyle/>
          <a:p>
            <a:r>
              <a:rPr lang="pl-PL" sz="1400" b="1" dirty="0">
                <a:solidFill>
                  <a:schemeClr val="bg1"/>
                </a:solidFill>
              </a:rPr>
              <a:t>UK - to skrót nazwy państwa (United </a:t>
            </a:r>
            <a:r>
              <a:rPr lang="pl-PL" sz="1400" b="1" dirty="0" err="1">
                <a:solidFill>
                  <a:schemeClr val="bg1"/>
                </a:solidFill>
              </a:rPr>
              <a:t>Kingdom</a:t>
            </a:r>
            <a:r>
              <a:rPr lang="pl-PL" sz="1400" b="1" dirty="0">
                <a:solidFill>
                  <a:schemeClr val="bg1"/>
                </a:solidFill>
              </a:rPr>
              <a:t> of Great Britain and </a:t>
            </a:r>
            <a:r>
              <a:rPr lang="pl-PL" sz="1400" b="1" dirty="0" err="1">
                <a:solidFill>
                  <a:schemeClr val="bg1"/>
                </a:solidFill>
              </a:rPr>
              <a:t>Northern</a:t>
            </a:r>
            <a:r>
              <a:rPr lang="pl-PL" sz="1400" b="1" dirty="0">
                <a:solidFill>
                  <a:schemeClr val="bg1"/>
                </a:solidFill>
              </a:rPr>
              <a:t> </a:t>
            </a:r>
            <a:r>
              <a:rPr lang="pl-PL" sz="1400" b="1" dirty="0" err="1">
                <a:solidFill>
                  <a:schemeClr val="bg1"/>
                </a:solidFill>
              </a:rPr>
              <a:t>Ireland</a:t>
            </a:r>
            <a:r>
              <a:rPr lang="pl-PL" sz="1400" b="1" dirty="0">
                <a:solidFill>
                  <a:schemeClr val="bg1"/>
                </a:solidFill>
              </a:rPr>
              <a:t>), po polsku Zjednoczone Królestwo Wielkiej Brytanii i Irlandii Północnej. </a:t>
            </a:r>
          </a:p>
        </p:txBody>
      </p:sp>
    </p:spTree>
    <p:extLst>
      <p:ext uri="{BB962C8B-B14F-4D97-AF65-F5344CB8AC3E}">
        <p14:creationId xmlns:p14="http://schemas.microsoft.com/office/powerpoint/2010/main" val="14409753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F3AF169-C6A6-423D-9442-0F0B54D594A5}"/>
              </a:ext>
            </a:extLst>
          </p:cNvPr>
          <p:cNvSpPr txBox="1"/>
          <p:nvPr/>
        </p:nvSpPr>
        <p:spPr>
          <a:xfrm>
            <a:off x="254001" y="1950720"/>
            <a:ext cx="4622800" cy="2308324"/>
          </a:xfrm>
          <a:prstGeom prst="rect">
            <a:avLst/>
          </a:prstGeom>
          <a:noFill/>
        </p:spPr>
        <p:txBody>
          <a:bodyPr wrap="square">
            <a:spAutoFit/>
          </a:bodyPr>
          <a:lstStyle/>
          <a:p>
            <a:pPr algn="ctr"/>
            <a:r>
              <a:rPr lang="pl-PL" b="0" i="0" dirty="0">
                <a:solidFill>
                  <a:srgbClr val="202124"/>
                </a:solidFill>
                <a:effectLst/>
                <a:latin typeface="arial" panose="020B0604020202020204" pitchFamily="34" charset="0"/>
              </a:rPr>
              <a:t>Christmas Day nie mógłby się obejść bez indyka. Nadziewany chlebem, przyprawami, owocami i warzywami króluje na </a:t>
            </a:r>
            <a:r>
              <a:rPr lang="pl-PL" i="0" dirty="0">
                <a:solidFill>
                  <a:srgbClr val="202124"/>
                </a:solidFill>
                <a:effectLst/>
                <a:latin typeface="arial" panose="020B0604020202020204" pitchFamily="34" charset="0"/>
              </a:rPr>
              <a:t>wigilijnym</a:t>
            </a:r>
            <a:r>
              <a:rPr lang="pl-PL" b="0" i="0" dirty="0">
                <a:solidFill>
                  <a:srgbClr val="202124"/>
                </a:solidFill>
                <a:effectLst/>
                <a:latin typeface="arial" panose="020B0604020202020204" pitchFamily="34" charset="0"/>
              </a:rPr>
              <a:t> stole. Samo pieczenie indyka zajmuje gospodarzom około 4 godzin. W wielu brytyjskich domach przyrządza się zamiennik tego dania w postaci gęsi, kaczki lub wołowiny.</a:t>
            </a:r>
            <a:endParaRPr lang="pl-PL" dirty="0"/>
          </a:p>
        </p:txBody>
      </p:sp>
      <p:pic>
        <p:nvPicPr>
          <p:cNvPr id="5122" name="Picture 2" descr="Świąteczne przysmaki angielskiej kuchni - co Brytyjczycy jedzą podczas  Bożego Narodzenia?">
            <a:extLst>
              <a:ext uri="{FF2B5EF4-FFF2-40B4-BE49-F238E27FC236}">
                <a16:creationId xmlns:a16="http://schemas.microsoft.com/office/drawing/2014/main" id="{DEF2CCA9-E9B6-4A89-9068-D37FE3BAD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160" y="0"/>
            <a:ext cx="710184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0ABDF1A6-0759-4D40-AE86-F26BE556CE21}"/>
              </a:ext>
            </a:extLst>
          </p:cNvPr>
          <p:cNvSpPr txBox="1"/>
          <p:nvPr/>
        </p:nvSpPr>
        <p:spPr>
          <a:xfrm>
            <a:off x="671388" y="5906254"/>
            <a:ext cx="3910771" cy="646331"/>
          </a:xfrm>
          <a:prstGeom prst="rect">
            <a:avLst/>
          </a:prstGeom>
          <a:solidFill>
            <a:srgbClr val="C00000"/>
          </a:solidFill>
        </p:spPr>
        <p:txBody>
          <a:bodyPr wrap="square">
            <a:spAutoFit/>
          </a:bodyPr>
          <a:lstStyle/>
          <a:p>
            <a:r>
              <a:rPr lang="pl-PL" b="1" dirty="0">
                <a:solidFill>
                  <a:schemeClr val="bg1"/>
                </a:solidFill>
              </a:rPr>
              <a:t>Christmas Day – Boże Narodzenie</a:t>
            </a:r>
          </a:p>
          <a:p>
            <a:r>
              <a:rPr lang="pl-PL" b="1" dirty="0">
                <a:solidFill>
                  <a:schemeClr val="bg1"/>
                </a:solidFill>
              </a:rPr>
              <a:t> Christmas </a:t>
            </a:r>
            <a:r>
              <a:rPr lang="pl-PL" b="1" dirty="0" err="1">
                <a:solidFill>
                  <a:schemeClr val="bg1"/>
                </a:solidFill>
              </a:rPr>
              <a:t>turkey</a:t>
            </a:r>
            <a:r>
              <a:rPr lang="pl-PL" b="1" dirty="0">
                <a:solidFill>
                  <a:schemeClr val="bg1"/>
                </a:solidFill>
              </a:rPr>
              <a:t> – Świąteczny indyk</a:t>
            </a:r>
          </a:p>
        </p:txBody>
      </p:sp>
    </p:spTree>
    <p:extLst>
      <p:ext uri="{BB962C8B-B14F-4D97-AF65-F5344CB8AC3E}">
        <p14:creationId xmlns:p14="http://schemas.microsoft.com/office/powerpoint/2010/main" val="877094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B8F1420-9FE4-4D85-8F98-E305FF12EDF4}"/>
              </a:ext>
            </a:extLst>
          </p:cNvPr>
          <p:cNvSpPr>
            <a:spLocks noGrp="1"/>
          </p:cNvSpPr>
          <p:nvPr>
            <p:ph sz="half" idx="1"/>
          </p:nvPr>
        </p:nvSpPr>
        <p:spPr>
          <a:xfrm>
            <a:off x="0" y="1161400"/>
            <a:ext cx="5607361" cy="4535199"/>
          </a:xfrm>
        </p:spPr>
        <p:txBody>
          <a:bodyPr>
            <a:normAutofit fontScale="92500" lnSpcReduction="10000"/>
          </a:bodyPr>
          <a:lstStyle/>
          <a:p>
            <a:pPr marL="0" indent="0" algn="ctr">
              <a:buNone/>
            </a:pPr>
            <a:r>
              <a:rPr lang="pl-PL" dirty="0"/>
              <a:t>Indykowi towarzyszą  również kiełbasy zawijane w boczek. Na deser przygotowywany jest słynny pudding, który podawany jest w towarzystwie budyniu albo brandy. Według tradycji, jeśli ktoś chce zjeść pudding z odrobiną </a:t>
            </a:r>
            <a:r>
              <a:rPr lang="pl-PL" dirty="0" err="1"/>
              <a:t>alkoholou</a:t>
            </a:r>
            <a:r>
              <a:rPr lang="pl-PL" dirty="0"/>
              <a:t>, jest on podpalany po to, by ogień odstraszał wszelkie nieszczęścia. Taki deser powinno wykonać się z 13 składników, które kojarzą się z Chrystusem i jego dwunastoma Apostołami. Oprócz puddingu, na stole goszczą także babeczki nadziewane bakaliami.</a:t>
            </a:r>
          </a:p>
          <a:p>
            <a:endParaRPr lang="pl-PL" dirty="0"/>
          </a:p>
        </p:txBody>
      </p:sp>
      <p:pic>
        <p:nvPicPr>
          <p:cNvPr id="5" name="Obraz 4">
            <a:extLst>
              <a:ext uri="{FF2B5EF4-FFF2-40B4-BE49-F238E27FC236}">
                <a16:creationId xmlns:a16="http://schemas.microsoft.com/office/drawing/2014/main" id="{F5804AEE-69FD-4ABF-B52A-54C81C2C8C3C}"/>
              </a:ext>
            </a:extLst>
          </p:cNvPr>
          <p:cNvPicPr>
            <a:picLocks noChangeAspect="1"/>
          </p:cNvPicPr>
          <p:nvPr/>
        </p:nvPicPr>
        <p:blipFill rotWithShape="1">
          <a:blip r:embed="rId2"/>
          <a:srcRect l="4586" t="4675" r="4935" b="4156"/>
          <a:stretch/>
        </p:blipFill>
        <p:spPr>
          <a:xfrm>
            <a:off x="5607361" y="0"/>
            <a:ext cx="6614089" cy="6858000"/>
          </a:xfrm>
          <a:prstGeom prst="rect">
            <a:avLst/>
          </a:prstGeom>
        </p:spPr>
      </p:pic>
    </p:spTree>
    <p:extLst>
      <p:ext uri="{BB962C8B-B14F-4D97-AF65-F5344CB8AC3E}">
        <p14:creationId xmlns:p14="http://schemas.microsoft.com/office/powerpoint/2010/main" val="12883439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4DB496D-5D3E-4457-8B32-1D58E30352BC}"/>
              </a:ext>
            </a:extLst>
          </p:cNvPr>
          <p:cNvSpPr txBox="1"/>
          <p:nvPr/>
        </p:nvSpPr>
        <p:spPr>
          <a:xfrm>
            <a:off x="596201" y="178373"/>
            <a:ext cx="4487038" cy="3139321"/>
          </a:xfrm>
          <a:prstGeom prst="rect">
            <a:avLst/>
          </a:prstGeom>
          <a:noFill/>
        </p:spPr>
        <p:txBody>
          <a:bodyPr wrap="square">
            <a:spAutoFit/>
          </a:bodyPr>
          <a:lstStyle/>
          <a:p>
            <a:pPr algn="ctr"/>
            <a:r>
              <a:rPr lang="pl-PL" b="0" i="0" dirty="0">
                <a:solidFill>
                  <a:srgbClr val="000000"/>
                </a:solidFill>
                <a:effectLst/>
                <a:latin typeface="Proxima Nova"/>
              </a:rPr>
              <a:t>Na całym niemal świecie znajdą się wspólne elementy świąteczne w postaci udekorowanej choinki oraz kolorowych lampek. Na wyspach brytyjskich, dodatkowymi ozdobami są kartki wieszane na sznurach oraz łańcuchy choinkowe na ścianach. Domy angielskie w tym okresie są dosyć mocno ustrojone, a przyjaciele wysyłają sobie mnóstwo kartek z życzeniami.</a:t>
            </a:r>
            <a:br>
              <a:rPr lang="pl-PL" dirty="0"/>
            </a:br>
            <a:endParaRPr lang="pl-PL" dirty="0"/>
          </a:p>
        </p:txBody>
      </p:sp>
      <p:pic>
        <p:nvPicPr>
          <p:cNvPr id="6148" name="Picture 4" descr="Choinka bożonarodzeniowa zamiast jemioły i Diducha | Kalisz Nasze Miasto">
            <a:extLst>
              <a:ext uri="{FF2B5EF4-FFF2-40B4-BE49-F238E27FC236}">
                <a16:creationId xmlns:a16="http://schemas.microsoft.com/office/drawing/2014/main" id="{B3515599-F815-4866-B508-FC80D52F5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52" t="6778" r="2464" b="12673"/>
          <a:stretch/>
        </p:blipFill>
        <p:spPr bwMode="auto">
          <a:xfrm>
            <a:off x="5679440" y="0"/>
            <a:ext cx="65125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ropozycje kartek świątecznych - Mama w UK - blog o życiu w UK">
            <a:extLst>
              <a:ext uri="{FF2B5EF4-FFF2-40B4-BE49-F238E27FC236}">
                <a16:creationId xmlns:a16="http://schemas.microsoft.com/office/drawing/2014/main" id="{836CBE34-2E95-42DA-9E8F-FB430079D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5404"/>
            <a:ext cx="5679440" cy="378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563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2BF188D-227D-460C-A51E-D5C49AA4CF9C}"/>
              </a:ext>
            </a:extLst>
          </p:cNvPr>
          <p:cNvSpPr txBox="1"/>
          <p:nvPr/>
        </p:nvSpPr>
        <p:spPr>
          <a:xfrm>
            <a:off x="109686" y="1678513"/>
            <a:ext cx="5022149" cy="3693319"/>
          </a:xfrm>
          <a:prstGeom prst="rect">
            <a:avLst/>
          </a:prstGeom>
          <a:noFill/>
        </p:spPr>
        <p:txBody>
          <a:bodyPr wrap="square">
            <a:spAutoFit/>
          </a:bodyPr>
          <a:lstStyle/>
          <a:p>
            <a:pPr algn="ctr"/>
            <a:r>
              <a:rPr lang="pl-PL" b="0" i="0" dirty="0">
                <a:solidFill>
                  <a:srgbClr val="000000"/>
                </a:solidFill>
                <a:effectLst/>
                <a:latin typeface="Proxima Nova"/>
              </a:rPr>
              <a:t>W Anglii niestety brakuje tradycji dzielenia się opłatkiem. Zamiast tego, domownicy rozrywają między sobą </a:t>
            </a:r>
            <a:r>
              <a:rPr lang="pl-PL" b="0" i="1" dirty="0">
                <a:solidFill>
                  <a:srgbClr val="000000"/>
                </a:solidFill>
                <a:effectLst/>
                <a:latin typeface="Proxima Nova"/>
              </a:rPr>
              <a:t>Christmas </a:t>
            </a:r>
            <a:r>
              <a:rPr lang="pl-PL" b="0" i="1" dirty="0" err="1">
                <a:solidFill>
                  <a:srgbClr val="000000"/>
                </a:solidFill>
                <a:effectLst/>
                <a:latin typeface="Proxima Nova"/>
              </a:rPr>
              <a:t>Crakers</a:t>
            </a:r>
            <a:r>
              <a:rPr lang="pl-PL" b="0" i="0" dirty="0">
                <a:solidFill>
                  <a:srgbClr val="000000"/>
                </a:solidFill>
                <a:effectLst/>
                <a:latin typeface="Proxima Nova"/>
              </a:rPr>
              <a:t>. Zazwyczaj rozrywane są one przez dwie osoby, a rozdarcie charakteryzuje się głośnym wybuchem. Spowodowane jest to umieszczeniem delikatnego środka chemicznego, który uaktywnia się podczas niszczenia opakowania. Wnętrze cukierka wypełnione jest małymi niespodziankami w postaci maleńkiej kostki do gry, czy wróżby, które rozluźniają atmosferę przy stole.</a:t>
            </a:r>
            <a:br>
              <a:rPr lang="pl-PL" dirty="0"/>
            </a:br>
            <a:endParaRPr lang="pl-PL" dirty="0"/>
          </a:p>
        </p:txBody>
      </p:sp>
      <p:pic>
        <p:nvPicPr>
          <p:cNvPr id="2" name="Obraz 1">
            <a:extLst>
              <a:ext uri="{FF2B5EF4-FFF2-40B4-BE49-F238E27FC236}">
                <a16:creationId xmlns:a16="http://schemas.microsoft.com/office/drawing/2014/main" id="{246C4A8A-E38B-4C0E-9B08-5A0CCF774AF4}"/>
              </a:ext>
            </a:extLst>
          </p:cNvPr>
          <p:cNvPicPr>
            <a:picLocks noChangeAspect="1"/>
          </p:cNvPicPr>
          <p:nvPr/>
        </p:nvPicPr>
        <p:blipFill rotWithShape="1">
          <a:blip r:embed="rId2"/>
          <a:srcRect t="6690" b="2953"/>
          <a:stretch/>
        </p:blipFill>
        <p:spPr>
          <a:xfrm>
            <a:off x="5131835" y="0"/>
            <a:ext cx="7090804" cy="6858000"/>
          </a:xfrm>
          <a:prstGeom prst="rect">
            <a:avLst/>
          </a:prstGeom>
        </p:spPr>
      </p:pic>
    </p:spTree>
    <p:extLst>
      <p:ext uri="{BB962C8B-B14F-4D97-AF65-F5344CB8AC3E}">
        <p14:creationId xmlns:p14="http://schemas.microsoft.com/office/powerpoint/2010/main" val="14029619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0ACCCE5-D0B4-46FA-BD74-6E5907589869}"/>
              </a:ext>
            </a:extLst>
          </p:cNvPr>
          <p:cNvSpPr txBox="1"/>
          <p:nvPr/>
        </p:nvSpPr>
        <p:spPr>
          <a:xfrm flipH="1">
            <a:off x="402044" y="1487300"/>
            <a:ext cx="5104675" cy="3693319"/>
          </a:xfrm>
          <a:prstGeom prst="rect">
            <a:avLst/>
          </a:prstGeom>
          <a:noFill/>
        </p:spPr>
        <p:txBody>
          <a:bodyPr wrap="square">
            <a:spAutoFit/>
          </a:bodyPr>
          <a:lstStyle/>
          <a:p>
            <a:pPr algn="ctr"/>
            <a:r>
              <a:rPr lang="pl-PL" b="0" i="0" dirty="0">
                <a:solidFill>
                  <a:srgbClr val="000000"/>
                </a:solidFill>
                <a:effectLst/>
                <a:latin typeface="Proxima Nova"/>
              </a:rPr>
              <a:t>Warto wspomnieć, że na wyspach brytyjskich, dzieci bardziej angażują się w przygotowania do świąt. Występują one w różnego typu przedstawieniach i teatrzykach. Jakkolwiek śpiewanie kolęd w rodzinnym gronie jest tam mało spotykane, bardziej popularna jest tradycja zanikających w Polsce kolędników, którzy wędrują od domu do domu i zbierają datki na szczytne cele. Śpiewanie kolęd na ulicach jest bardzo powszechne i przez cały grudzień w Anglii można natknąć się na kolędników – od maluchów do emerytów, którzy zbierają się w najrozmaitszych miejscach miast</a:t>
            </a:r>
            <a:endParaRPr lang="pl-PL" dirty="0"/>
          </a:p>
        </p:txBody>
      </p:sp>
      <p:pic>
        <p:nvPicPr>
          <p:cNvPr id="8194" name="Picture 2" descr="GAUDETE - kolędowanie w niedzielę radości”">
            <a:extLst>
              <a:ext uri="{FF2B5EF4-FFF2-40B4-BE49-F238E27FC236}">
                <a16:creationId xmlns:a16="http://schemas.microsoft.com/office/drawing/2014/main" id="{A2340D8F-AA35-47C7-BC3B-F46EE307D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48344"/>
            <a:ext cx="5405120" cy="506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59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8670D11-4B86-4F8A-902B-9C4EB4FF6EFF}"/>
              </a:ext>
            </a:extLst>
          </p:cNvPr>
          <p:cNvSpPr txBox="1"/>
          <p:nvPr/>
        </p:nvSpPr>
        <p:spPr>
          <a:xfrm>
            <a:off x="142874" y="2472265"/>
            <a:ext cx="5100551" cy="2585323"/>
          </a:xfrm>
          <a:prstGeom prst="rect">
            <a:avLst/>
          </a:prstGeom>
          <a:noFill/>
        </p:spPr>
        <p:txBody>
          <a:bodyPr wrap="square">
            <a:spAutoFit/>
          </a:bodyPr>
          <a:lstStyle/>
          <a:p>
            <a:pPr algn="ctr"/>
            <a:r>
              <a:rPr lang="pl-PL" b="0" i="0" dirty="0">
                <a:solidFill>
                  <a:srgbClr val="000000"/>
                </a:solidFill>
                <a:effectLst/>
                <a:latin typeface="Proxima Nova"/>
              </a:rPr>
              <a:t>W Boże Narodzenie, Anglicy spożywają posiłek w koronach wykonanych z papieru. Jest to symbol nawiązujący do Trzech Króli. </a:t>
            </a:r>
          </a:p>
          <a:p>
            <a:pPr algn="ctr"/>
            <a:endParaRPr lang="pl-PL" dirty="0">
              <a:solidFill>
                <a:srgbClr val="000000"/>
              </a:solidFill>
              <a:latin typeface="Proxima Nova"/>
            </a:endParaRPr>
          </a:p>
          <a:p>
            <a:pPr algn="ctr"/>
            <a:r>
              <a:rPr lang="pl-PL" b="0" i="0" dirty="0">
                <a:solidFill>
                  <a:srgbClr val="000000"/>
                </a:solidFill>
                <a:effectLst/>
                <a:latin typeface="Proxima Nova"/>
              </a:rPr>
              <a:t>W przeciwieństwie do polskiej wieczerzy, domownicy zasiadają do stołu w okolicach godziny dwunastej.</a:t>
            </a:r>
          </a:p>
          <a:p>
            <a:pPr algn="ctr"/>
            <a:endParaRPr lang="pl-PL" dirty="0">
              <a:solidFill>
                <a:srgbClr val="000000"/>
              </a:solidFill>
              <a:latin typeface="Proxima Nova"/>
            </a:endParaRPr>
          </a:p>
          <a:p>
            <a:pPr algn="ctr"/>
            <a:r>
              <a:rPr lang="pl-PL" b="0" i="0" dirty="0">
                <a:solidFill>
                  <a:srgbClr val="000000"/>
                </a:solidFill>
                <a:effectLst/>
                <a:latin typeface="Proxima Nova"/>
              </a:rPr>
              <a:t> </a:t>
            </a:r>
          </a:p>
        </p:txBody>
      </p:sp>
      <p:pic>
        <p:nvPicPr>
          <p:cNvPr id="9218" name="Picture 2" descr="Kolacja wigilijna, czyli co należy postawić na stole - Nasze UK">
            <a:extLst>
              <a:ext uri="{FF2B5EF4-FFF2-40B4-BE49-F238E27FC236}">
                <a16:creationId xmlns:a16="http://schemas.microsoft.com/office/drawing/2014/main" id="{51907A79-0437-4329-ABF4-8E288C883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425" y="0"/>
            <a:ext cx="68057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696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3296</TotalTime>
  <Words>627</Words>
  <Application>Microsoft Office PowerPoint</Application>
  <PresentationFormat>Panoramiczny</PresentationFormat>
  <Paragraphs>25</Paragraphs>
  <Slides>12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12</vt:i4>
      </vt:variant>
    </vt:vector>
  </HeadingPairs>
  <TitlesOfParts>
    <vt:vector size="18" baseType="lpstr">
      <vt:lpstr>arial</vt:lpstr>
      <vt:lpstr>arial</vt:lpstr>
      <vt:lpstr>Calibri</vt:lpstr>
      <vt:lpstr>Calibri Light</vt:lpstr>
      <vt:lpstr>Proxima Nova</vt:lpstr>
      <vt:lpstr>Motyw pakietu Office</vt:lpstr>
      <vt:lpstr>JĘZYKOWY PROJEKT BOŻONARODZENIOWY Julia Maślanka  Klasa IV                 </vt:lpstr>
      <vt:lpstr>Prezentacja programu PowerPoint</vt:lpstr>
      <vt:lpstr>Jak to jest z tym Mikołajem w UK?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Koniec                                          dziękuje Julia Maślanka klasa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JĘZYKOWY PROJEKT BOŻONARODZENIOWY</dc:title>
  <dc:creator>Maślanka Michał Wojciech</dc:creator>
  <cp:lastModifiedBy>Sylwia Pacułt</cp:lastModifiedBy>
  <cp:revision>28</cp:revision>
  <dcterms:created xsi:type="dcterms:W3CDTF">2020-12-11T11:18:37Z</dcterms:created>
  <dcterms:modified xsi:type="dcterms:W3CDTF">2020-12-20T13:45:20Z</dcterms:modified>
</cp:coreProperties>
</file>