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58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218E-51D6-451E-B0B5-FDD892C1AFCD}" type="datetimeFigureOut">
              <a:rPr lang="en-US" smtClean="0"/>
              <a:pPr/>
              <a:t>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3928-521B-4550-86C3-4CF58FA82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0ORh6uOX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Etnomuzikol%C3%B3gi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vdJSVmi404" TargetMode="External"/><Relationship Id="rId4" Type="http://schemas.openxmlformats.org/officeDocument/2006/relationships/hyperlink" Target="https://www.youtube.com/watch?v=Jwg05ZFh4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tE406Q0LD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7D8fSQdVHk&amp;list=RDd7D8fSQdVHk&amp;start_radio=1&amp;t=7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_3Ya20B3W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a3PslpAmK0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Y_V6y1ZCg_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GVGONSIobI" TargetMode="External"/><Relationship Id="rId2" Type="http://schemas.openxmlformats.org/officeDocument/2006/relationships/hyperlink" Target="https://www.youtube.com/watch?v=lgeUItUZjj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g9LJ-ECSdw" TargetMode="External"/><Relationship Id="rId4" Type="http://schemas.openxmlformats.org/officeDocument/2006/relationships/hyperlink" Target="https://www.youtube.com/watch?v=ohLOMzHmy7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4" name="Picture 4" descr="Škandinávsky folklórny vzor na tortu - kruh/obdĺž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5404"/>
          </a:xfrm>
          <a:prstGeom prst="rect">
            <a:avLst/>
          </a:prstGeom>
          <a:noFill/>
        </p:spPr>
      </p:pic>
      <p:pic>
        <p:nvPicPr>
          <p:cNvPr id="6" name="Picture 2" descr="Leoš Janáček - významný český skladateľ - Opera Slovak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86124"/>
            <a:ext cx="4679133" cy="311942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4348" y="928670"/>
            <a:ext cx="7772400" cy="1470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JULIAN" pitchFamily="2" charset="0"/>
                <a:ea typeface="+mj-ea"/>
                <a:cs typeface="+mj-cs"/>
              </a:rPr>
              <a:t>NEOFOLKLORIZMUS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ĎAKUJEM ZA POZORNOSŤ</a:t>
            </a:r>
            <a:endParaRPr lang="en-I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CHARAKTERISTIKA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/>
              <a:t>s</a:t>
            </a:r>
            <a:r>
              <a:rPr lang="en-IE" dirty="0" err="1" smtClean="0"/>
              <a:t>mer</a:t>
            </a:r>
            <a:r>
              <a:rPr lang="en-IE" dirty="0" smtClean="0"/>
              <a:t> </a:t>
            </a:r>
            <a:r>
              <a:rPr lang="en-IE" dirty="0" err="1" smtClean="0"/>
              <a:t>hudby</a:t>
            </a:r>
            <a:r>
              <a:rPr lang="en-IE" dirty="0" smtClean="0"/>
              <a:t> 20.storočia,ktorý </a:t>
            </a:r>
            <a:r>
              <a:rPr lang="en-IE" dirty="0" err="1" smtClean="0"/>
              <a:t>inšpiráciu</a:t>
            </a:r>
            <a:r>
              <a:rPr lang="en-IE" dirty="0" smtClean="0"/>
              <a:t> </a:t>
            </a:r>
            <a:r>
              <a:rPr lang="en-IE" dirty="0" err="1" smtClean="0"/>
              <a:t>nachádza</a:t>
            </a:r>
            <a:r>
              <a:rPr lang="en-IE" dirty="0" smtClean="0"/>
              <a:t> v </a:t>
            </a:r>
            <a:r>
              <a:rPr lang="en-IE" dirty="0" err="1" smtClean="0"/>
              <a:t>národnom</a:t>
            </a:r>
            <a:r>
              <a:rPr lang="en-IE" dirty="0" smtClean="0"/>
              <a:t> </a:t>
            </a:r>
            <a:r>
              <a:rPr lang="en-IE" dirty="0" err="1" smtClean="0"/>
              <a:t>folklóre</a:t>
            </a:r>
            <a:r>
              <a:rPr lang="en-IE" dirty="0" smtClean="0"/>
              <a:t>.</a:t>
            </a:r>
          </a:p>
          <a:p>
            <a:r>
              <a:rPr lang="en-IE" dirty="0" err="1"/>
              <a:t>š</a:t>
            </a:r>
            <a:r>
              <a:rPr lang="en-IE" dirty="0" err="1" smtClean="0"/>
              <a:t>túdiom</a:t>
            </a:r>
            <a:r>
              <a:rPr lang="en-IE" dirty="0" smtClean="0"/>
              <a:t> </a:t>
            </a:r>
            <a:r>
              <a:rPr lang="en-IE" dirty="0" err="1" smtClean="0"/>
              <a:t>najstarších</a:t>
            </a:r>
            <a:r>
              <a:rPr lang="en-IE" dirty="0" smtClean="0"/>
              <a:t> </a:t>
            </a:r>
            <a:r>
              <a:rPr lang="en-IE" dirty="0" err="1" smtClean="0"/>
              <a:t>ľudových</a:t>
            </a:r>
            <a:r>
              <a:rPr lang="en-IE" dirty="0" smtClean="0"/>
              <a:t> </a:t>
            </a:r>
            <a:r>
              <a:rPr lang="en-IE" dirty="0" err="1" smtClean="0"/>
              <a:t>piesní</a:t>
            </a:r>
            <a:r>
              <a:rPr lang="en-IE" dirty="0" smtClean="0"/>
              <a:t>, </a:t>
            </a:r>
            <a:r>
              <a:rPr lang="en-IE" dirty="0" err="1" smtClean="0"/>
              <a:t>skladatelia</a:t>
            </a:r>
            <a:r>
              <a:rPr lang="en-IE" dirty="0" smtClean="0"/>
              <a:t> </a:t>
            </a:r>
            <a:r>
              <a:rPr lang="en-IE" dirty="0" err="1" smtClean="0"/>
              <a:t>našli</a:t>
            </a:r>
            <a:r>
              <a:rPr lang="en-IE" dirty="0" smtClean="0"/>
              <a:t> </a:t>
            </a:r>
            <a:r>
              <a:rPr lang="en-IE" dirty="0" err="1" smtClean="0"/>
              <a:t>nové</a:t>
            </a:r>
            <a:r>
              <a:rPr lang="en-IE" dirty="0" smtClean="0"/>
              <a:t> </a:t>
            </a:r>
            <a:r>
              <a:rPr lang="en-IE" dirty="0" err="1" smtClean="0"/>
              <a:t>zákony</a:t>
            </a:r>
            <a:r>
              <a:rPr lang="en-IE" dirty="0" smtClean="0"/>
              <a:t> </a:t>
            </a:r>
            <a:r>
              <a:rPr lang="en-IE" dirty="0" err="1" smtClean="0"/>
              <a:t>hudobnej</a:t>
            </a:r>
            <a:r>
              <a:rPr lang="en-IE" dirty="0" smtClean="0"/>
              <a:t>  </a:t>
            </a:r>
            <a:r>
              <a:rPr lang="en-IE" dirty="0" err="1" smtClean="0"/>
              <a:t>reči,nový</a:t>
            </a:r>
            <a:r>
              <a:rPr lang="en-IE" dirty="0" smtClean="0"/>
              <a:t> </a:t>
            </a:r>
            <a:r>
              <a:rPr lang="en-IE" dirty="0" err="1" smtClean="0"/>
              <a:t>hudobný</a:t>
            </a:r>
            <a:r>
              <a:rPr lang="en-IE" dirty="0" smtClean="0"/>
              <a:t> </a:t>
            </a:r>
            <a:r>
              <a:rPr lang="en-IE" dirty="0" err="1" smtClean="0"/>
              <a:t>výraz</a:t>
            </a:r>
            <a:endParaRPr lang="en-IE" dirty="0" smtClean="0"/>
          </a:p>
          <a:p>
            <a:r>
              <a:rPr lang="en-IE" dirty="0" err="1"/>
              <a:t>p</a:t>
            </a:r>
            <a:r>
              <a:rPr lang="en-IE" dirty="0" err="1" smtClean="0"/>
              <a:t>rotiromantické</a:t>
            </a:r>
            <a:r>
              <a:rPr lang="en-IE" dirty="0" smtClean="0"/>
              <a:t> </a:t>
            </a:r>
            <a:r>
              <a:rPr lang="en-IE" dirty="0" err="1" smtClean="0"/>
              <a:t>chápanie</a:t>
            </a:r>
            <a:r>
              <a:rPr lang="en-IE" dirty="0" smtClean="0"/>
              <a:t> </a:t>
            </a:r>
            <a:r>
              <a:rPr lang="en-IE" dirty="0" err="1" smtClean="0"/>
              <a:t>umenia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Pi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3" y="1628800"/>
            <a:ext cx="2495031" cy="33123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Leoš Janáček - </a:t>
            </a:r>
            <a:r>
              <a:rPr lang="sk-SK" dirty="0" smtClean="0">
                <a:solidFill>
                  <a:schemeClr val="tx1"/>
                </a:solidFill>
              </a:rPr>
              <a:t>skladateľ</a:t>
            </a:r>
            <a:r>
              <a:rPr lang="sk-SK" dirty="0" smtClean="0"/>
              <a:t>	</a:t>
            </a:r>
            <a:br>
              <a:rPr lang="sk-SK" dirty="0" smtClean="0"/>
            </a:br>
            <a:r>
              <a:rPr lang="sk-SK" sz="22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sk-SK" sz="2200" dirty="0" smtClean="0">
                <a:solidFill>
                  <a:schemeClr val="tx1"/>
                </a:solidFill>
              </a:rPr>
              <a:t>3. júl 1854 Hukvaldy – † 12. august 1928 Ostrava)	</a:t>
            </a:r>
            <a:endParaRPr lang="sk-SK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2204864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 Jeho skladby  vychádzajú z ľudovej hudby moravského regiónu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 </a:t>
            </a:r>
            <a:r>
              <a:rPr lang="sk-SK" dirty="0" smtClean="0"/>
              <a:t>patril medzi prvých, ktorí sa vrátili ku koreňom a upravil ľudové piesne svojím štýlom</a:t>
            </a:r>
          </a:p>
          <a:p>
            <a:pPr>
              <a:buFontTx/>
              <a:buChar char="-"/>
            </a:pPr>
            <a:r>
              <a:rPr lang="en-IE" dirty="0" err="1" smtClean="0"/>
              <a:t>Ukážka</a:t>
            </a:r>
            <a:r>
              <a:rPr lang="en-IE" dirty="0" smtClean="0"/>
              <a:t>: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 </a:t>
            </a:r>
            <a:r>
              <a:rPr lang="sk-SK" dirty="0" smtClean="0"/>
              <a:t>pieseň Pilky z Lašských tancov: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www.youtube.com/watch?v=FJ0ORh6uOXk</a:t>
            </a: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Picture (7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71678"/>
            <a:ext cx="2529744" cy="32432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Béla Bartók </a:t>
            </a:r>
            <a:r>
              <a:rPr lang="sk-SK" dirty="0" smtClean="0"/>
              <a:t>– </a:t>
            </a:r>
            <a:r>
              <a:rPr lang="sk-SK" sz="3600" dirty="0" smtClean="0">
                <a:solidFill>
                  <a:schemeClr val="tx1"/>
                </a:solidFill>
              </a:rPr>
              <a:t>maďarský hudobný skladateľ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sz="2200" dirty="0" smtClean="0">
                <a:solidFill>
                  <a:schemeClr val="tx1"/>
                </a:solidFill>
              </a:rPr>
              <a:t>(* 25. marec 1881, Nagyszentmiklós vo vtedajšom Rakúsko-Uhorsku / dnešné Sânnicolau Mare v Rumunsku – † 26. september 1945, New York, USA)</a:t>
            </a:r>
            <a:endParaRPr lang="sk-SK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1502688"/>
            <a:ext cx="50720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pPr>
              <a:buFontTx/>
              <a:buChar char="-"/>
            </a:pPr>
            <a:endParaRPr lang="en-IE" dirty="0" smtClean="0"/>
          </a:p>
          <a:p>
            <a:pPr>
              <a:buFontTx/>
              <a:buChar char="-"/>
            </a:pPr>
            <a:r>
              <a:rPr lang="en-IE" dirty="0" err="1" smtClean="0"/>
              <a:t>výborný</a:t>
            </a:r>
            <a:r>
              <a:rPr lang="en-IE" dirty="0" smtClean="0"/>
              <a:t> </a:t>
            </a:r>
            <a:r>
              <a:rPr lang="en-IE" dirty="0" err="1"/>
              <a:t>klavirista</a:t>
            </a:r>
            <a:r>
              <a:rPr lang="en-IE" dirty="0"/>
              <a:t> a </a:t>
            </a:r>
            <a:r>
              <a:rPr lang="en-IE" dirty="0" err="1"/>
              <a:t>uznávaný</a:t>
            </a:r>
            <a:r>
              <a:rPr lang="en-IE" dirty="0"/>
              <a:t> </a:t>
            </a:r>
            <a:r>
              <a:rPr lang="en-IE" dirty="0" err="1"/>
              <a:t>hudobný</a:t>
            </a:r>
            <a:r>
              <a:rPr lang="en-IE" dirty="0"/>
              <a:t> </a:t>
            </a:r>
            <a:r>
              <a:rPr lang="en-IE" dirty="0" err="1"/>
              <a:t>vedec</a:t>
            </a:r>
            <a:r>
              <a:rPr lang="en-IE" dirty="0"/>
              <a:t> - </a:t>
            </a:r>
            <a:r>
              <a:rPr lang="en-IE" dirty="0" err="1">
                <a:hlinkClick r:id="rId3" tooltip="Etnomuzikológia"/>
              </a:rPr>
              <a:t>etnomuzikológ</a:t>
            </a:r>
            <a:r>
              <a:rPr lang="en-IE" dirty="0" smtClean="0"/>
              <a:t>.</a:t>
            </a:r>
          </a:p>
          <a:p>
            <a:pPr>
              <a:buFontTx/>
              <a:buChar char="-"/>
            </a:pPr>
            <a:endParaRPr lang="en-IE" dirty="0" smtClean="0"/>
          </a:p>
          <a:p>
            <a:pPr>
              <a:buFontTx/>
              <a:buChar char="-"/>
            </a:pPr>
            <a:r>
              <a:rPr lang="en-IE" dirty="0"/>
              <a:t>z</a:t>
            </a:r>
            <a:r>
              <a:rPr lang="sk-SK" dirty="0" smtClean="0"/>
              <a:t>bieral maďarské, slovenské, rumunské, ale aj arabské, turecké ukrajinské ľudové piesne a mnohé umelecky </a:t>
            </a:r>
            <a:r>
              <a:rPr lang="sk-SK" dirty="0" smtClean="0"/>
              <a:t>spracoval</a:t>
            </a:r>
            <a:endParaRPr lang="en-IE" dirty="0" smtClean="0"/>
          </a:p>
          <a:p>
            <a:pPr>
              <a:buFontTx/>
              <a:buChar char="-"/>
            </a:pPr>
            <a:r>
              <a:rPr lang="en-IE" dirty="0" err="1" smtClean="0"/>
              <a:t>Ukážky</a:t>
            </a:r>
            <a:r>
              <a:rPr lang="en-IE" dirty="0" smtClean="0"/>
              <a:t>:</a:t>
            </a:r>
          </a:p>
          <a:p>
            <a:pPr>
              <a:buFontTx/>
              <a:buChar char="-"/>
            </a:pPr>
            <a:r>
              <a:rPr lang="en-IE" dirty="0" err="1" smtClean="0"/>
              <a:t>Štyri</a:t>
            </a:r>
            <a:r>
              <a:rPr lang="en-IE" dirty="0" smtClean="0"/>
              <a:t> </a:t>
            </a:r>
            <a:r>
              <a:rPr lang="en-IE" dirty="0" err="1" smtClean="0"/>
              <a:t>slovenské</a:t>
            </a:r>
            <a:r>
              <a:rPr lang="en-IE" dirty="0" smtClean="0"/>
              <a:t> </a:t>
            </a:r>
            <a:r>
              <a:rPr lang="en-IE" dirty="0" err="1" smtClean="0"/>
              <a:t>piesne</a:t>
            </a:r>
            <a:endParaRPr lang="en-IE" dirty="0" smtClean="0"/>
          </a:p>
          <a:p>
            <a:r>
              <a:rPr lang="en-IE" dirty="0" smtClean="0">
                <a:hlinkClick r:id="rId4"/>
              </a:rPr>
              <a:t>https</a:t>
            </a:r>
            <a:r>
              <a:rPr lang="en-IE" dirty="0" smtClean="0">
                <a:hlinkClick r:id="rId4"/>
              </a:rPr>
              <a:t>://</a:t>
            </a:r>
            <a:r>
              <a:rPr lang="en-IE" dirty="0" smtClean="0">
                <a:hlinkClick r:id="rId4"/>
              </a:rPr>
              <a:t>www.youtube.com/watch?v=Jwg05ZFh4x</a:t>
            </a:r>
            <a:endParaRPr lang="en-IE" dirty="0" smtClean="0"/>
          </a:p>
          <a:p>
            <a:endParaRPr lang="en-IE" dirty="0" smtClean="0"/>
          </a:p>
          <a:p>
            <a:pPr>
              <a:buFontTx/>
              <a:buChar char="-"/>
            </a:pPr>
            <a:r>
              <a:rPr lang="sk-SK" dirty="0" smtClean="0"/>
              <a:t>Evening at the village – použil v nej melódie, ktoré sa ponášajú na staré piesne Sikulov</a:t>
            </a:r>
            <a:r>
              <a:rPr lang="en-IE" dirty="0" smtClean="0"/>
              <a:t>(</a:t>
            </a:r>
            <a:r>
              <a:rPr lang="en-IE" dirty="0" err="1" smtClean="0"/>
              <a:t>maďari</a:t>
            </a:r>
            <a:r>
              <a:rPr lang="en-IE" dirty="0" smtClean="0"/>
              <a:t> </a:t>
            </a:r>
            <a:r>
              <a:rPr lang="en-IE" dirty="0" err="1" smtClean="0"/>
              <a:t>žijúci</a:t>
            </a:r>
            <a:r>
              <a:rPr lang="en-IE" dirty="0" smtClean="0"/>
              <a:t> v </a:t>
            </a:r>
            <a:r>
              <a:rPr lang="en-IE" dirty="0" err="1" smtClean="0"/>
              <a:t>Rumunsku</a:t>
            </a:r>
            <a:r>
              <a:rPr lang="en-IE" dirty="0" smtClean="0"/>
              <a:t>)</a:t>
            </a:r>
          </a:p>
          <a:p>
            <a:r>
              <a:rPr lang="sk-SK" dirty="0" smtClean="0">
                <a:hlinkClick r:id="rId5"/>
              </a:rPr>
              <a:t>https://www.youtube.com/watch?v=QvdJSVmi404</a:t>
            </a: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Používal aj </a:t>
            </a:r>
            <a:r>
              <a:rPr lang="sk-SK" b="1" dirty="0" smtClean="0">
                <a:solidFill>
                  <a:srgbClr val="92D050"/>
                </a:solidFill>
              </a:rPr>
              <a:t>pentatoniku</a:t>
            </a:r>
            <a:r>
              <a:rPr lang="sk-SK" dirty="0" smtClean="0"/>
              <a:t> – </a:t>
            </a:r>
            <a:r>
              <a:rPr lang="en-IE" dirty="0" err="1" smtClean="0"/>
              <a:t>stupnica</a:t>
            </a:r>
            <a:r>
              <a:rPr lang="en-IE" dirty="0" smtClean="0"/>
              <a:t> z 5 </a:t>
            </a:r>
            <a:r>
              <a:rPr lang="en-IE" dirty="0" err="1" smtClean="0"/>
              <a:t>tónov</a:t>
            </a: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endParaRPr lang="sk-SK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73352"/>
          </a:xfrm>
        </p:spPr>
        <p:txBody>
          <a:bodyPr>
            <a:normAutofit/>
          </a:bodyPr>
          <a:lstStyle/>
          <a:p>
            <a:r>
              <a:rPr lang="sk-SK" sz="2000" dirty="0" smtClean="0"/>
              <a:t>Sikulovia – etnikum s osobitou kultúrou v Sedmohradsku (Rumunsko)</a:t>
            </a:r>
          </a:p>
          <a:p>
            <a:r>
              <a:rPr lang="sk-SK" sz="2000" dirty="0" smtClean="0"/>
              <a:t>Prvá výrazná melódia pripomína pastiersku pieseň, je zádumčivá, možno vyjadruje chvíľku pokoja po pracovnom dni</a:t>
            </a:r>
          </a:p>
          <a:p>
            <a:r>
              <a:rPr lang="sk-SK" sz="2000" dirty="0">
                <a:hlinkClick r:id="rId2"/>
              </a:rPr>
              <a:t>https://www.youtube.com/watch?v=tE406Q0LDRs</a:t>
            </a:r>
            <a:endParaRPr lang="sk-SK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5091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Večer u Sikulov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Picture 3" descr="IMG_20171007_212555.jpg"/>
          <p:cNvPicPr>
            <a:picLocks noChangeAspect="1"/>
          </p:cNvPicPr>
          <p:nvPr/>
        </p:nvPicPr>
        <p:blipFill>
          <a:blip r:embed="rId3" cstate="print">
            <a:lum bright="12000" contrast="-4000"/>
          </a:blip>
          <a:stretch>
            <a:fillRect/>
          </a:stretch>
        </p:blipFill>
        <p:spPr>
          <a:xfrm>
            <a:off x="827584" y="2636912"/>
            <a:ext cx="7416824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00506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Druhá melódia prináša zmenu nálady</a:t>
            </a:r>
            <a:endParaRPr lang="sk-SK" sz="2000" dirty="0"/>
          </a:p>
        </p:txBody>
      </p:sp>
      <p:pic>
        <p:nvPicPr>
          <p:cNvPr id="6" name="Picture 5" descr="IMG_20171007_212555 a .jpg"/>
          <p:cNvPicPr>
            <a:picLocks noChangeAspect="1"/>
          </p:cNvPicPr>
          <p:nvPr/>
        </p:nvPicPr>
        <p:blipFill>
          <a:blip r:embed="rId4" cstate="print">
            <a:lum bright="21000"/>
          </a:blip>
          <a:stretch>
            <a:fillRect/>
          </a:stretch>
        </p:blipFill>
        <p:spPr>
          <a:xfrm>
            <a:off x="683568" y="4437112"/>
            <a:ext cx="7560840" cy="136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8052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Striedanie a obmieňanie dvoch výrazných melódií a ukončenie pentatonikou</a:t>
            </a:r>
            <a:endParaRPr lang="sk-SK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Picture (8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204864"/>
            <a:ext cx="3024336" cy="30243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Eugen Suchoň </a:t>
            </a:r>
            <a:r>
              <a:rPr lang="sk-SK" dirty="0" smtClean="0"/>
              <a:t>– </a:t>
            </a:r>
            <a:br>
              <a:rPr lang="sk-SK" dirty="0" smtClean="0"/>
            </a:br>
            <a:r>
              <a:rPr lang="sk-SK" sz="3600" dirty="0" smtClean="0"/>
              <a:t>slovenský hudobný skladateľ, pedagóg a teoretik</a:t>
            </a:r>
            <a:r>
              <a:rPr lang="sk-SK" dirty="0" smtClean="0"/>
              <a:t>. </a:t>
            </a:r>
            <a:br>
              <a:rPr lang="sk-SK" dirty="0" smtClean="0"/>
            </a:br>
            <a:r>
              <a:rPr lang="sk-SK" sz="2700" dirty="0" smtClean="0"/>
              <a:t>(* 25. september 1908, Pezinok – † 5. august 1993, Bratislava) </a:t>
            </a:r>
            <a:endParaRPr lang="sk-SK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071678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Spájal charakteristické črty ľudovej melodiky s kompozičnými technikami 20. stor</a:t>
            </a:r>
            <a:r>
              <a:rPr lang="sk-SK" dirty="0" smtClean="0"/>
              <a:t>.</a:t>
            </a:r>
            <a:endParaRPr lang="en-IE" dirty="0" smtClean="0"/>
          </a:p>
          <a:p>
            <a:r>
              <a:rPr lang="en-IE" dirty="0" err="1" smtClean="0"/>
              <a:t>Ukážky</a:t>
            </a:r>
            <a:r>
              <a:rPr lang="en-IE" dirty="0" smtClean="0"/>
              <a:t>:</a:t>
            </a:r>
            <a:endParaRPr lang="sk-SK" dirty="0" smtClean="0"/>
          </a:p>
          <a:p>
            <a:endParaRPr lang="sk-SK" dirty="0"/>
          </a:p>
          <a:p>
            <a:r>
              <a:rPr lang="sk-SK" i="1" dirty="0" smtClean="0">
                <a:solidFill>
                  <a:srgbClr val="FF0000"/>
                </a:solidFill>
              </a:rPr>
              <a:t>Obrázky Slovenska </a:t>
            </a:r>
            <a:r>
              <a:rPr lang="sk-SK" dirty="0" smtClean="0"/>
              <a:t>– cyklus pre deti a mládež</a:t>
            </a:r>
          </a:p>
          <a:p>
            <a:endParaRPr lang="sk-SK" dirty="0"/>
          </a:p>
          <a:p>
            <a:r>
              <a:rPr lang="sk-SK" i="1" dirty="0" smtClean="0">
                <a:solidFill>
                  <a:srgbClr val="FF0000"/>
                </a:solidFill>
              </a:rPr>
              <a:t>Krútňava </a:t>
            </a:r>
            <a:r>
              <a:rPr lang="sk-SK" dirty="0" smtClean="0"/>
              <a:t>– </a:t>
            </a:r>
            <a:r>
              <a:rPr lang="sk-SK" dirty="0" smtClean="0"/>
              <a:t>opera</a:t>
            </a:r>
            <a:r>
              <a:rPr lang="en-IE" dirty="0" smtClean="0"/>
              <a:t> (</a:t>
            </a:r>
            <a:r>
              <a:rPr lang="en-IE" dirty="0" err="1" smtClean="0"/>
              <a:t>Svadobná</a:t>
            </a:r>
            <a:r>
              <a:rPr lang="en-IE" dirty="0" smtClean="0"/>
              <a:t> </a:t>
            </a:r>
            <a:r>
              <a:rPr lang="en-IE" dirty="0" err="1" smtClean="0"/>
              <a:t>scéna</a:t>
            </a:r>
            <a:r>
              <a:rPr lang="en-IE" dirty="0" smtClean="0"/>
              <a:t>)</a:t>
            </a:r>
          </a:p>
          <a:p>
            <a:r>
              <a:rPr lang="sk-SK" dirty="0" smtClean="0">
                <a:hlinkClick r:id="rId3"/>
              </a:rPr>
              <a:t>https://www.youtube.com/watch?v=d7D8fSQdVHk&amp;list=RDd7D8fSQdVHk&amp;start_radio=1&amp;t=70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r>
              <a:rPr lang="sk-SK" b="1" u="sng" dirty="0" smtClean="0">
                <a:solidFill>
                  <a:schemeClr val="bg2">
                    <a:lumMod val="75000"/>
                  </a:schemeClr>
                </a:solidFill>
              </a:rPr>
              <a:t>Lýdická stupnica</a:t>
            </a:r>
            <a:r>
              <a:rPr lang="sk-SK" dirty="0" smtClean="0"/>
              <a:t> – durová stupnica s vyvýšeným 4. stupňom, bola obľúbená v slovenskom folklóre</a:t>
            </a:r>
            <a:r>
              <a:rPr lang="en-IE" dirty="0" smtClean="0"/>
              <a:t> </a:t>
            </a:r>
            <a:endParaRPr lang="sk-SK" dirty="0"/>
          </a:p>
        </p:txBody>
      </p:sp>
      <p:pic>
        <p:nvPicPr>
          <p:cNvPr id="6" name="Picture 5" descr="lýdická.jpg"/>
          <p:cNvPicPr>
            <a:picLocks noChangeAspect="1"/>
          </p:cNvPicPr>
          <p:nvPr/>
        </p:nvPicPr>
        <p:blipFill>
          <a:blip r:embed="rId4" cstate="print">
            <a:lum bright="23000" contrast="37000"/>
          </a:blip>
          <a:stretch>
            <a:fillRect/>
          </a:stretch>
        </p:blipFill>
        <p:spPr>
          <a:xfrm>
            <a:off x="4572000" y="5572140"/>
            <a:ext cx="4211960" cy="99903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6016"/>
          </a:xfrm>
        </p:spPr>
        <p:txBody>
          <a:bodyPr>
            <a:normAutofit/>
          </a:bodyPr>
          <a:lstStyle/>
          <a:p>
            <a:r>
              <a:rPr lang="sk-SK" sz="2000" dirty="0" smtClean="0"/>
              <a:t>Muzikanti s gadošom,úvod, hudobná myšlienka so sprievodom gájd</a:t>
            </a:r>
            <a:endParaRPr lang="sk-SK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600" dirty="0" smtClean="0">
                <a:solidFill>
                  <a:srgbClr val="FF0000"/>
                </a:solidFill>
              </a:rPr>
              <a:t>Obrázky zo Slovenska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700" dirty="0" smtClean="0">
                <a:solidFill>
                  <a:schemeClr val="bg2">
                    <a:lumMod val="75000"/>
                  </a:schemeClr>
                </a:solidFill>
              </a:rPr>
              <a:t>tretia časť: Preletel </a:t>
            </a:r>
            <a:r>
              <a:rPr lang="sk-SK" sz="2700" dirty="0">
                <a:solidFill>
                  <a:schemeClr val="bg2">
                    <a:lumMod val="75000"/>
                  </a:schemeClr>
                </a:solidFill>
              </a:rPr>
              <a:t>sokol</a:t>
            </a:r>
            <a:br>
              <a:rPr lang="sk-SK" sz="27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sk-SK" sz="2700" dirty="0">
                <a:solidFill>
                  <a:schemeClr val="tx1"/>
                </a:solidFill>
                <a:hlinkClick r:id="rId2"/>
              </a:rPr>
              <a:t>https://www.youtube.com/watch?v=_</a:t>
            </a:r>
            <a:r>
              <a:rPr lang="sk-SK" sz="2700" dirty="0" smtClean="0">
                <a:solidFill>
                  <a:schemeClr val="tx1"/>
                </a:solidFill>
                <a:hlinkClick r:id="rId2"/>
              </a:rPr>
              <a:t>3Ya20B3WB8</a:t>
            </a:r>
            <a:r>
              <a:rPr lang="sk-SK" sz="2700" dirty="0" smtClean="0">
                <a:solidFill>
                  <a:schemeClr val="tx1"/>
                </a:solidFill>
              </a:rPr>
              <a:t> </a:t>
            </a:r>
            <a:r>
              <a:rPr lang="sk-SK" sz="2700" dirty="0" smtClean="0">
                <a:solidFill>
                  <a:schemeClr val="bg2">
                    <a:lumMod val="75000"/>
                  </a:schemeClr>
                </a:solidFill>
              </a:rPr>
              <a:t>od 2:44 min.</a:t>
            </a:r>
            <a:endParaRPr lang="sk-SK" sz="27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 descr="preletel sokol prvé.jpg"/>
          <p:cNvPicPr>
            <a:picLocks noChangeAspect="1"/>
          </p:cNvPicPr>
          <p:nvPr/>
        </p:nvPicPr>
        <p:blipFill>
          <a:blip r:embed="rId3" cstate="print">
            <a:lum bright="22000" contrast="26000"/>
          </a:blip>
          <a:stretch>
            <a:fillRect/>
          </a:stretch>
        </p:blipFill>
        <p:spPr>
          <a:xfrm>
            <a:off x="428596" y="1785926"/>
            <a:ext cx="8106124" cy="1816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64502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hra muzikantov, záver, melódia z úvodu</a:t>
            </a:r>
            <a:endParaRPr lang="sk-SK" dirty="0"/>
          </a:p>
        </p:txBody>
      </p:sp>
      <p:pic>
        <p:nvPicPr>
          <p:cNvPr id="6" name="Picture 5" descr="preletel sok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929066"/>
            <a:ext cx="8177562" cy="8459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poď anička.jpg"/>
          <p:cNvPicPr>
            <a:picLocks noChangeAspect="1"/>
          </p:cNvPicPr>
          <p:nvPr/>
        </p:nvPicPr>
        <p:blipFill>
          <a:blip r:embed="rId5" cstate="print">
            <a:lum bright="24000" contrast="39000"/>
          </a:blip>
          <a:stretch>
            <a:fillRect/>
          </a:stretch>
        </p:blipFill>
        <p:spPr>
          <a:xfrm>
            <a:off x="323528" y="4826694"/>
            <a:ext cx="8280920" cy="1698650"/>
          </a:xfrm>
          <a:prstGeom prst="rect">
            <a:avLst/>
          </a:prstGeom>
        </p:spPr>
      </p:pic>
      <p:sp>
        <p:nvSpPr>
          <p:cNvPr id="10" name="Rectangle 9">
            <a:hlinkClick r:id="rId6"/>
          </p:cNvPr>
          <p:cNvSpPr/>
          <p:nvPr/>
        </p:nvSpPr>
        <p:spPr>
          <a:xfrm>
            <a:off x="1214414" y="6500834"/>
            <a:ext cx="7000924" cy="357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hlinkClick r:id="rId6"/>
              </a:rPr>
              <a:t>https://www.youtube.com/watch?v=Ta3PslpAmK0</a:t>
            </a:r>
            <a:endParaRPr lang="en-IE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b="1" dirty="0" smtClean="0">
                <a:solidFill>
                  <a:srgbClr val="0070C0"/>
                </a:solidFill>
              </a:rPr>
              <a:t>Módus</a:t>
            </a:r>
            <a:r>
              <a:rPr lang="sk-SK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k-SK" sz="1800" dirty="0" smtClean="0"/>
              <a:t>– z melódie zostavený tónorod</a:t>
            </a:r>
            <a:r>
              <a:rPr lang="en-IE" sz="1800" dirty="0" smtClean="0"/>
              <a:t>( </a:t>
            </a:r>
            <a:r>
              <a:rPr lang="en-IE" sz="1800" dirty="0" err="1" smtClean="0"/>
              <a:t>tónina</a:t>
            </a:r>
            <a:r>
              <a:rPr lang="en-IE" sz="1800" dirty="0" smtClean="0"/>
              <a:t>)</a:t>
            </a:r>
            <a:endParaRPr lang="sk-SK" sz="1800" dirty="0" smtClean="0"/>
          </a:p>
          <a:p>
            <a:r>
              <a:rPr lang="sk-SK" sz="1800" dirty="0" smtClean="0"/>
              <a:t>Skladatelia radi používali tóniny typické pre ľudovú hudbu rôznych národov, najčastejšie tie, ktoré neboli ani durové ani molové, ale také, v ktorých zneli najstaršie a najkrajšie ľudové piesne –</a:t>
            </a:r>
            <a:r>
              <a:rPr lang="sk-SK" sz="1800" b="1" dirty="0" smtClean="0">
                <a:solidFill>
                  <a:schemeClr val="bg2">
                    <a:lumMod val="75000"/>
                  </a:schemeClr>
                </a:solidFill>
              </a:rPr>
              <a:t> módy</a:t>
            </a:r>
          </a:p>
          <a:p>
            <a:r>
              <a:rPr lang="sk-SK" sz="1800" b="1" dirty="0" smtClean="0">
                <a:solidFill>
                  <a:schemeClr val="bg2">
                    <a:lumMod val="75000"/>
                  </a:schemeClr>
                </a:solidFill>
              </a:rPr>
              <a:t>Skupina Beatles </a:t>
            </a:r>
            <a:r>
              <a:rPr lang="sk-SK" sz="1800" i="1" dirty="0" smtClean="0">
                <a:solidFill>
                  <a:srgbClr val="FF0000"/>
                </a:solidFill>
              </a:rPr>
              <a:t>- </a:t>
            </a:r>
            <a:r>
              <a:rPr lang="sk-SK" sz="1800" i="1" dirty="0" err="1" smtClean="0">
                <a:solidFill>
                  <a:srgbClr val="FF0000"/>
                </a:solidFill>
              </a:rPr>
              <a:t>Norwegien</a:t>
            </a:r>
            <a:r>
              <a:rPr lang="sk-SK" sz="1800" i="1" dirty="0" smtClean="0">
                <a:solidFill>
                  <a:srgbClr val="FF0000"/>
                </a:solidFill>
              </a:rPr>
              <a:t> </a:t>
            </a:r>
            <a:r>
              <a:rPr lang="sk-SK" sz="1800" i="1" dirty="0" err="1" smtClean="0">
                <a:solidFill>
                  <a:srgbClr val="FF0000"/>
                </a:solidFill>
              </a:rPr>
              <a:t>Wood</a:t>
            </a:r>
            <a:endParaRPr lang="sk-SK" sz="1800" i="1" dirty="0" smtClean="0">
              <a:solidFill>
                <a:srgbClr val="FF0000"/>
              </a:solidFill>
            </a:endParaRPr>
          </a:p>
          <a:p>
            <a:r>
              <a:rPr lang="sk-SK" sz="1800" b="1" i="1" dirty="0">
                <a:solidFill>
                  <a:srgbClr val="7030A0"/>
                </a:solidFill>
                <a:hlinkClick r:id="rId2"/>
              </a:rPr>
              <a:t>https://</a:t>
            </a:r>
            <a:r>
              <a:rPr lang="sk-SK" sz="1800" b="1" i="1" dirty="0" smtClean="0">
                <a:solidFill>
                  <a:srgbClr val="7030A0"/>
                </a:solidFill>
                <a:hlinkClick r:id="rId2"/>
              </a:rPr>
              <a:t>www.youtube.com/watch?v=Y_V6y1ZCg_8</a:t>
            </a:r>
            <a:endParaRPr lang="sk-SK" sz="1800" b="1" i="1" dirty="0" smtClean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Modálna hudba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Picture 3" descr="norwegien.jpg"/>
          <p:cNvPicPr>
            <a:picLocks noChangeAspect="1"/>
          </p:cNvPicPr>
          <p:nvPr/>
        </p:nvPicPr>
        <p:blipFill>
          <a:blip r:embed="rId3" cstate="print">
            <a:lum bright="6000" contrast="37000"/>
          </a:blip>
          <a:stretch>
            <a:fillRect/>
          </a:stretch>
        </p:blipFill>
        <p:spPr>
          <a:xfrm>
            <a:off x="683568" y="3480987"/>
            <a:ext cx="7560840" cy="314477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 </a:t>
            </a:r>
            <a:r>
              <a:rPr lang="sk-SK" dirty="0" smtClean="0"/>
              <a:t>Typické španielske </a:t>
            </a:r>
            <a:r>
              <a:rPr lang="sk-SK" dirty="0" err="1" smtClean="0"/>
              <a:t>flamenco</a:t>
            </a:r>
            <a:r>
              <a:rPr lang="sk-SK" dirty="0" smtClean="0"/>
              <a:t> znie v piesni </a:t>
            </a:r>
            <a:r>
              <a:rPr lang="sk-SK" dirty="0" err="1" smtClean="0"/>
              <a:t>Baila</a:t>
            </a:r>
            <a:r>
              <a:rPr lang="sk-SK" dirty="0" smtClean="0"/>
              <a:t> </a:t>
            </a:r>
            <a:r>
              <a:rPr lang="sk-SK" dirty="0" err="1"/>
              <a:t>M</a:t>
            </a:r>
            <a:r>
              <a:rPr lang="sk-SK" dirty="0" err="1" smtClean="0"/>
              <a:t>e</a:t>
            </a:r>
            <a:r>
              <a:rPr lang="sk-SK" dirty="0" smtClean="0"/>
              <a:t> kapely </a:t>
            </a:r>
            <a:r>
              <a:rPr lang="sk-SK" dirty="0" err="1" smtClean="0"/>
              <a:t>Gipsy</a:t>
            </a:r>
            <a:r>
              <a:rPr lang="sk-SK" dirty="0" smtClean="0"/>
              <a:t> </a:t>
            </a:r>
            <a:r>
              <a:rPr lang="sk-SK" dirty="0" err="1" smtClean="0"/>
              <a:t>King</a:t>
            </a:r>
            <a:r>
              <a:rPr lang="sk-SK" dirty="0"/>
              <a:t> - </a:t>
            </a:r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www.youtube.com/watch?v=lgeUItUZjj4</a:t>
            </a:r>
            <a:endParaRPr lang="sk-SK" dirty="0" smtClean="0"/>
          </a:p>
          <a:p>
            <a:r>
              <a:rPr lang="sk-SK" dirty="0" smtClean="0"/>
              <a:t>Aj na Slovensku máme </a:t>
            </a:r>
            <a:r>
              <a:rPr lang="sk-SK" dirty="0" err="1" smtClean="0"/>
              <a:t>neofolkórne</a:t>
            </a:r>
            <a:r>
              <a:rPr lang="sk-SK" dirty="0" smtClean="0"/>
              <a:t> kapely, ktoré vychádzajú zo slovenského </a:t>
            </a:r>
            <a:r>
              <a:rPr lang="sk-SK" dirty="0" err="1" smtClean="0"/>
              <a:t>folkóru</a:t>
            </a:r>
            <a:r>
              <a:rPr lang="sk-SK" dirty="0" smtClean="0"/>
              <a:t>, napr. </a:t>
            </a:r>
            <a:r>
              <a:rPr lang="sk-SK" dirty="0"/>
              <a:t>Hrdza - </a:t>
            </a:r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www.youtube.com/watch?v=7GVGONSIobI</a:t>
            </a:r>
            <a:endParaRPr lang="sk-SK" dirty="0" smtClean="0"/>
          </a:p>
          <a:p>
            <a:r>
              <a:rPr lang="sk-SK" dirty="0" smtClean="0"/>
              <a:t>Speváčka Zuzana Mojžišová a kapela </a:t>
            </a:r>
            <a:r>
              <a:rPr lang="sk-SK" dirty="0"/>
              <a:t>Jej družina - </a:t>
            </a:r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www.youtube.com/watch?v=ohLOMzHmy7w</a:t>
            </a:r>
            <a:endParaRPr lang="sk-SK" dirty="0" smtClean="0"/>
          </a:p>
          <a:p>
            <a:pPr marL="269875" indent="0">
              <a:buNone/>
            </a:pPr>
            <a:r>
              <a:rPr lang="sk-SK" dirty="0" smtClean="0"/>
              <a:t>pieseň Mala som ja rukávce v </a:t>
            </a:r>
            <a:r>
              <a:rPr lang="sk-SK" dirty="0"/>
              <a:t>ich podaní - </a:t>
            </a:r>
            <a:r>
              <a:rPr lang="sk-SK" dirty="0" smtClean="0"/>
              <a:t>       </a:t>
            </a:r>
            <a:r>
              <a:rPr lang="sk-SK" dirty="0" smtClean="0">
                <a:hlinkClick r:id="rId5"/>
              </a:rPr>
              <a:t>https</a:t>
            </a:r>
            <a:r>
              <a:rPr lang="sk-SK" dirty="0">
                <a:hlinkClick r:id="rId5"/>
              </a:rPr>
              <a:t>://</a:t>
            </a:r>
            <a:r>
              <a:rPr lang="sk-SK" dirty="0" smtClean="0">
                <a:hlinkClick r:id="rId5"/>
              </a:rPr>
              <a:t>www.youtube.com/watch?v=4g9LJ-ECSdw</a:t>
            </a:r>
            <a:endParaRPr lang="sk-SK" dirty="0" smtClean="0"/>
          </a:p>
          <a:p>
            <a:r>
              <a:rPr lang="sk-SK" dirty="0" smtClean="0"/>
              <a:t>Zaspievajte si s nimi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Príklady z populárnej hudby: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329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CHARAKTERISTIKA</vt:lpstr>
      <vt:lpstr>Leoš Janáček - skladateľ  (3. júl 1854 Hukvaldy – † 12. august 1928 Ostrava) </vt:lpstr>
      <vt:lpstr>Béla Bartók – maďarský hudobný skladateľ (* 25. marec 1881, Nagyszentmiklós vo vtedajšom Rakúsko-Uhorsku / dnešné Sânnicolau Mare v Rumunsku – † 26. september 1945, New York, USA)</vt:lpstr>
      <vt:lpstr>Večer u Sikulov</vt:lpstr>
      <vt:lpstr>Eugen Suchoň –  slovenský hudobný skladateľ, pedagóg a teoretik.  (* 25. september 1908, Pezinok – † 5. august 1993, Bratislava) </vt:lpstr>
      <vt:lpstr>Obrázky zo Slovenska tretia časť: Preletel sokol https://www.youtube.com/watch?v=_3Ya20B3WB8 od 2:44 min.</vt:lpstr>
      <vt:lpstr>Modálna hudba</vt:lpstr>
      <vt:lpstr>Príklady z populárnej hudby: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svobodova.ivana</dc:creator>
  <cp:lastModifiedBy>svobodova.ivana</cp:lastModifiedBy>
  <cp:revision>2</cp:revision>
  <dcterms:created xsi:type="dcterms:W3CDTF">2021-01-08T09:07:45Z</dcterms:created>
  <dcterms:modified xsi:type="dcterms:W3CDTF">2021-01-08T18:20:58Z</dcterms:modified>
</cp:coreProperties>
</file>