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09.11.2020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>
            <a:noAutofit/>
          </a:bodyPr>
          <a:lstStyle/>
          <a:p>
            <a:r>
              <a:rPr lang="sk-SK" sz="7200" dirty="0" smtClean="0">
                <a:solidFill>
                  <a:srgbClr val="FF0000"/>
                </a:solidFill>
                <a:latin typeface="Segoe Script" pitchFamily="66" charset="0"/>
              </a:rPr>
              <a:t>Výživa živočíchov </a:t>
            </a:r>
            <a:endParaRPr lang="sk-SK" sz="7200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6386" name="Picture 2" descr="Potravné faktory prostr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786058"/>
            <a:ext cx="3643338" cy="3643338"/>
          </a:xfrm>
          <a:prstGeom prst="rect">
            <a:avLst/>
          </a:prstGeom>
          <a:noFill/>
        </p:spPr>
      </p:pic>
      <p:pic>
        <p:nvPicPr>
          <p:cNvPr id="16388" name="Picture 4" descr="Výživa živočíchov - O ško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3190876" cy="2696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618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0070C0"/>
                </a:solidFill>
                <a:latin typeface="Segoe Script" pitchFamily="66" charset="0"/>
              </a:rPr>
              <a:t>Tráviaca sústava stavovcov </a:t>
            </a:r>
            <a:endParaRPr lang="sk-SK" dirty="0">
              <a:solidFill>
                <a:srgbClr val="0070C0"/>
              </a:solidFill>
              <a:latin typeface="Segoe Scrip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600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sk-SK" dirty="0"/>
              <a:t>t</a:t>
            </a:r>
            <a:r>
              <a:rPr lang="sk-SK" dirty="0" smtClean="0"/>
              <a:t>vorí ju:</a:t>
            </a:r>
          </a:p>
          <a:p>
            <a:pPr marL="0" indent="0">
              <a:buNone/>
            </a:pPr>
            <a:r>
              <a:rPr lang="sk-SK" dirty="0" smtClean="0"/>
              <a:t>	ústna dutina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hltan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pažerák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žalúdok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črevo (tenké</a:t>
            </a: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                      </a:t>
            </a:r>
            <a:r>
              <a:rPr lang="sk-SK" dirty="0" smtClean="0"/>
              <a:t>hrubé)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en-IE" dirty="0" smtClean="0"/>
              <a:t>a</a:t>
            </a:r>
            <a:r>
              <a:rPr lang="sk-SK" dirty="0" smtClean="0"/>
              <a:t>nálny </a:t>
            </a:r>
            <a:r>
              <a:rPr lang="sk-SK" dirty="0" smtClean="0"/>
              <a:t>otvor </a:t>
            </a:r>
            <a:endParaRPr lang="sk-SK" dirty="0"/>
          </a:p>
        </p:txBody>
      </p:sp>
      <p:pic>
        <p:nvPicPr>
          <p:cNvPr id="7172" name="Picture 4" descr="Tráviaca sústava - Monika Hrink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14422"/>
            <a:ext cx="3448050" cy="4876801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2857488" y="2857496"/>
            <a:ext cx="400052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86050" y="4000504"/>
            <a:ext cx="4357718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43306" y="2285992"/>
            <a:ext cx="264320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28860" y="2500306"/>
            <a:ext cx="44291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214678" y="4572008"/>
            <a:ext cx="371477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71868" y="4643446"/>
            <a:ext cx="321471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172" idx="2"/>
          </p:cNvCxnSpPr>
          <p:nvPr/>
        </p:nvCxnSpPr>
        <p:spPr>
          <a:xfrm>
            <a:off x="3286116" y="5715016"/>
            <a:ext cx="3581413" cy="3762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746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Segoe Script" pitchFamily="66" charset="0"/>
              </a:rPr>
              <a:t>V tráviacej sústave prebieha:</a:t>
            </a:r>
            <a:endParaRPr lang="sk-SK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TRÁVENIE		mechanické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	chemické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 smtClean="0"/>
              <a:t>VSTREBÁVANIE </a:t>
            </a:r>
          </a:p>
          <a:p>
            <a:endParaRPr lang="sk-SK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1844824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699792" y="1844824"/>
            <a:ext cx="129614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0" name="Picture 6" descr="Tráviaca sústava - Anatomické obrazy | Učebné pomôck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0669" y="2667019"/>
            <a:ext cx="2973331" cy="4190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04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Segoe Script" pitchFamily="66" charset="0"/>
              </a:rPr>
              <a:t>Trávenie </a:t>
            </a:r>
            <a:endParaRPr lang="sk-SK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dirty="0" smtClean="0"/>
              <a:t>= proces postupného rozkladu látok v potrave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>
                <a:solidFill>
                  <a:srgbClr val="00B050"/>
                </a:solidFill>
              </a:rPr>
              <a:t>MECHANICKÉ</a:t>
            </a:r>
          </a:p>
          <a:p>
            <a:pPr marL="0" indent="0">
              <a:buNone/>
            </a:pPr>
            <a:r>
              <a:rPr lang="sk-SK" dirty="0" smtClean="0"/>
              <a:t>= prebieha v ústnej dutine</a:t>
            </a:r>
          </a:p>
          <a:p>
            <a:pPr marL="0" indent="0">
              <a:buNone/>
            </a:pPr>
            <a:r>
              <a:rPr lang="sk-SK" dirty="0" smtClean="0"/>
              <a:t>= ide o </a:t>
            </a:r>
            <a:r>
              <a:rPr lang="sk-SK" dirty="0" smtClean="0">
                <a:solidFill>
                  <a:srgbClr val="00B050"/>
                </a:solidFill>
              </a:rPr>
              <a:t>rozdrobovanie</a:t>
            </a:r>
            <a:r>
              <a:rPr lang="sk-SK" dirty="0" smtClean="0"/>
              <a:t> potravy 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>
                <a:solidFill>
                  <a:srgbClr val="0070C0"/>
                </a:solidFill>
              </a:rPr>
              <a:t>CHEMICKÉ</a:t>
            </a:r>
          </a:p>
          <a:p>
            <a:pPr marL="0" indent="0">
              <a:buNone/>
            </a:pPr>
            <a:r>
              <a:rPr lang="sk-SK" dirty="0" smtClean="0"/>
              <a:t>= biochemický proces, pri ktorom sú organické látky rozkladané </a:t>
            </a:r>
            <a:r>
              <a:rPr lang="sk-SK" dirty="0" smtClean="0">
                <a:solidFill>
                  <a:srgbClr val="0070C0"/>
                </a:solidFill>
              </a:rPr>
              <a:t>enzýmami </a:t>
            </a:r>
            <a:r>
              <a:rPr lang="sk-SK" dirty="0" smtClean="0"/>
              <a:t>na jednoduchšie látky</a:t>
            </a:r>
            <a:endParaRPr lang="en-IE" dirty="0" smtClean="0"/>
          </a:p>
          <a:p>
            <a:pPr marL="571500" indent="-571500">
              <a:buNone/>
            </a:pPr>
            <a:r>
              <a:rPr lang="sk-SK" dirty="0" smtClean="0"/>
              <a:t>Pri trávení vzniká </a:t>
            </a:r>
            <a:r>
              <a:rPr lang="sk-SK" b="1" i="1" dirty="0" smtClean="0"/>
              <a:t>trávenina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122" name="Picture 2" descr="Tráviace žľa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571744"/>
            <a:ext cx="2214578" cy="1012379"/>
          </a:xfrm>
          <a:prstGeom prst="rect">
            <a:avLst/>
          </a:prstGeom>
          <a:noFill/>
        </p:spPr>
      </p:pic>
      <p:pic>
        <p:nvPicPr>
          <p:cNvPr id="5124" name="Picture 4" descr="Az emésztőrendszer:🤗 Trváviaca sústava:🤗... - Biology and Anatom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572140"/>
            <a:ext cx="2116181" cy="1081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5815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Segoe Script" pitchFamily="66" charset="0"/>
              </a:rPr>
              <a:t>*MIMOTELOVÉ TRÁVENIE </a:t>
            </a:r>
            <a:endParaRPr lang="sk-SK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= zvláštny typ trávenia </a:t>
            </a:r>
          </a:p>
          <a:p>
            <a:pPr marL="0" indent="0">
              <a:buNone/>
            </a:pPr>
            <a:r>
              <a:rPr lang="sk-SK" dirty="0" smtClean="0"/>
              <a:t>= vyskytuje sa u </a:t>
            </a:r>
            <a:r>
              <a:rPr lang="sk-SK" dirty="0" smtClean="0">
                <a:solidFill>
                  <a:srgbClr val="FF0000"/>
                </a:solidFill>
              </a:rPr>
              <a:t>pavúkov</a:t>
            </a:r>
          </a:p>
          <a:p>
            <a:pPr marL="0" indent="0">
              <a:buNone/>
            </a:pPr>
            <a:r>
              <a:rPr lang="sk-SK" b="1" i="1" dirty="0" smtClean="0"/>
              <a:t>Do koristi vystrekujú tráviacu šťavu s enzýmami, ktorá ju rozloží a potom rozloženú korisť cicajú. </a:t>
            </a:r>
            <a:endParaRPr lang="sk-SK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4857760"/>
            <a:ext cx="2809875" cy="1419225"/>
          </a:xfrm>
          <a:prstGeom prst="rect">
            <a:avLst/>
          </a:prstGeom>
        </p:spPr>
      </p:pic>
      <p:pic>
        <p:nvPicPr>
          <p:cNvPr id="5" name="Obrázok 3" descr="Clipboard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000504"/>
            <a:ext cx="3571900" cy="26822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39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Segoe Script" pitchFamily="66" charset="0"/>
              </a:rPr>
              <a:t>VSTREBÁVANIE</a:t>
            </a:r>
            <a:endParaRPr lang="sk-SK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= proces </a:t>
            </a:r>
            <a:r>
              <a:rPr lang="sk-SK" dirty="0" smtClean="0">
                <a:solidFill>
                  <a:srgbClr val="FF0000"/>
                </a:solidFill>
              </a:rPr>
              <a:t>prechodu látok</a:t>
            </a:r>
            <a:r>
              <a:rPr lang="sk-SK" dirty="0" smtClean="0"/>
              <a:t>, ktoré vznikli trávením </a:t>
            </a:r>
            <a:r>
              <a:rPr lang="sk-SK" dirty="0" smtClean="0">
                <a:solidFill>
                  <a:srgbClr val="FF0000"/>
                </a:solidFill>
              </a:rPr>
              <a:t>cez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</a:rPr>
              <a:t>steny tráviacej sústavy </a:t>
            </a:r>
            <a:r>
              <a:rPr lang="sk-SK" dirty="0" smtClean="0"/>
              <a:t>do telových tekutín </a:t>
            </a:r>
            <a:r>
              <a:rPr lang="en-IE" dirty="0" smtClean="0"/>
              <a:t>(</a:t>
            </a:r>
            <a:r>
              <a:rPr lang="en-IE" dirty="0" err="1" smtClean="0"/>
              <a:t>krvi</a:t>
            </a:r>
            <a:r>
              <a:rPr lang="en-IE" dirty="0" smtClean="0"/>
              <a:t>) a tie </a:t>
            </a:r>
            <a:r>
              <a:rPr lang="en-IE" dirty="0" err="1" smtClean="0"/>
              <a:t>živiny</a:t>
            </a:r>
            <a:r>
              <a:rPr lang="en-IE" dirty="0" smtClean="0"/>
              <a:t> </a:t>
            </a:r>
            <a:r>
              <a:rPr lang="en-IE" dirty="0" err="1" smtClean="0"/>
              <a:t>rozvádzjú</a:t>
            </a:r>
            <a:r>
              <a:rPr lang="en-IE" dirty="0" smtClean="0"/>
              <a:t> do </a:t>
            </a:r>
            <a:r>
              <a:rPr lang="en-IE" dirty="0" err="1" smtClean="0"/>
              <a:t>celého</a:t>
            </a:r>
            <a:r>
              <a:rPr lang="en-IE" dirty="0" smtClean="0"/>
              <a:t> </a:t>
            </a:r>
            <a:r>
              <a:rPr lang="en-IE" dirty="0" err="1" smtClean="0"/>
              <a:t>tela</a:t>
            </a:r>
            <a:endParaRPr lang="en-IE" dirty="0" smtClean="0"/>
          </a:p>
          <a:p>
            <a:pPr marL="0" indent="0">
              <a:buNone/>
            </a:pPr>
            <a:r>
              <a:rPr lang="en-IE" dirty="0" err="1" smtClean="0"/>
              <a:t>Hlavným</a:t>
            </a:r>
            <a:r>
              <a:rPr lang="en-IE" dirty="0" smtClean="0"/>
              <a:t> </a:t>
            </a:r>
            <a:r>
              <a:rPr lang="en-IE" dirty="0" err="1" smtClean="0"/>
              <a:t>orgánom</a:t>
            </a:r>
            <a:r>
              <a:rPr lang="en-IE" dirty="0" smtClean="0"/>
              <a:t> </a:t>
            </a:r>
            <a:r>
              <a:rPr lang="en-IE" dirty="0" err="1" smtClean="0"/>
              <a:t>vstrebávania</a:t>
            </a:r>
            <a:r>
              <a:rPr lang="en-IE" dirty="0" smtClean="0"/>
              <a:t> u </a:t>
            </a:r>
            <a:r>
              <a:rPr lang="en-IE" dirty="0" err="1" smtClean="0"/>
              <a:t>stavovcov</a:t>
            </a:r>
            <a:r>
              <a:rPr lang="en-IE" dirty="0" smtClean="0"/>
              <a:t> -  </a:t>
            </a:r>
            <a:r>
              <a:rPr lang="en-IE" dirty="0" err="1" smtClean="0"/>
              <a:t>tenké</a:t>
            </a:r>
            <a:r>
              <a:rPr lang="en-IE" dirty="0" smtClean="0"/>
              <a:t> </a:t>
            </a:r>
            <a:r>
              <a:rPr lang="en-IE" dirty="0" err="1" smtClean="0"/>
              <a:t>črevo</a:t>
            </a: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sk-SK" dirty="0" smtClean="0"/>
              <a:t>Nestrávené zvyšky potravy (exkrementy), sa vylučujú </a:t>
            </a:r>
            <a:r>
              <a:rPr lang="sk-SK" b="1" i="1" dirty="0" smtClean="0"/>
              <a:t>análnym otvorom </a:t>
            </a:r>
            <a:r>
              <a:rPr lang="sk-SK" dirty="0" smtClean="0"/>
              <a:t>z tela von.</a:t>
            </a:r>
          </a:p>
          <a:p>
            <a:pPr marL="0" indent="0">
              <a:buNone/>
            </a:pPr>
            <a:endParaRPr lang="sk-SK" dirty="0" smtClean="0"/>
          </a:p>
          <a:p>
            <a:pPr>
              <a:buFontTx/>
              <a:buChar char="-"/>
            </a:pPr>
            <a:endParaRPr lang="sk-SK" dirty="0"/>
          </a:p>
        </p:txBody>
      </p:sp>
      <p:sp>
        <p:nvSpPr>
          <p:cNvPr id="3076" name="AutoShape 4" descr="Tenké črevo (6.6 – 6.7) Tenké črevo... - Masáže Sahasrara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3078" name="Picture 6" descr="Crohnova choroba | Inval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929066"/>
            <a:ext cx="3041047" cy="1419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73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Segoe Script" pitchFamily="66" charset="0"/>
              </a:rPr>
              <a:t>Rozdiel tráviacej sústavy mäsožravcov a bylinožravcov: </a:t>
            </a:r>
            <a:endParaRPr lang="sk-SK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42379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rgbClr val="00B050"/>
                </a:solidFill>
              </a:rPr>
              <a:t>MÄSOŽRAVCE</a:t>
            </a:r>
          </a:p>
          <a:p>
            <a:pPr marL="0" indent="0">
              <a:buNone/>
            </a:pPr>
            <a:r>
              <a:rPr lang="sk-SK" dirty="0" smtClean="0"/>
              <a:t> 	ostré pazúry – zachytenie koristi</a:t>
            </a:r>
          </a:p>
          <a:p>
            <a:pPr marL="0" indent="0">
              <a:buNone/>
            </a:pPr>
            <a:r>
              <a:rPr lang="sk-SK" dirty="0" smtClean="0"/>
              <a:t>	výrazné očné zuby – trhanie koristi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	prehĺtajú celé kusy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	malé slinné žľazy</a:t>
            </a:r>
          </a:p>
          <a:p>
            <a:pPr marL="0" indent="0">
              <a:buNone/>
            </a:pPr>
            <a:r>
              <a:rPr lang="sk-SK" dirty="0" smtClean="0"/>
              <a:t> 	vodu chlípu jazykom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	krátke tenké črevo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b="1" dirty="0" smtClean="0">
                <a:solidFill>
                  <a:srgbClr val="0070C0"/>
                </a:solidFill>
              </a:rPr>
              <a:t>BYLINOŽRAVCE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	široké stoličky – rozdrobovanie potravy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	malé očné zuby</a:t>
            </a:r>
          </a:p>
          <a:p>
            <a:pPr marL="0" indent="0">
              <a:buNone/>
            </a:pPr>
            <a:r>
              <a:rPr lang="sk-SK" dirty="0" smtClean="0"/>
              <a:t>	dobre vyvinuté slinné žľazy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	vodu pijú sŕkaním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	zložený žalúdok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	dlhé tenké črevo </a:t>
            </a:r>
            <a:endParaRPr lang="sk-SK" dirty="0"/>
          </a:p>
        </p:txBody>
      </p:sp>
      <p:pic>
        <p:nvPicPr>
          <p:cNvPr id="4" name="Obrázok 3" descr="imagesww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2643182"/>
            <a:ext cx="2373513" cy="1777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3" descr="index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6495" y="5500703"/>
            <a:ext cx="2927505" cy="1357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4" descr="vl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214686"/>
            <a:ext cx="1962056" cy="1272364"/>
          </a:xfrm>
          <a:prstGeom prst="rect">
            <a:avLst/>
          </a:prstGeom>
        </p:spPr>
      </p:pic>
      <p:pic>
        <p:nvPicPr>
          <p:cNvPr id="7" name="Obrázok 5" descr="stroenie-pishevaritelnoj-sistemi-korovi-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643578"/>
            <a:ext cx="1428760" cy="948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217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" y="2319483"/>
            <a:ext cx="4310580" cy="457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sk-SK" sz="8800" dirty="0" smtClean="0">
                <a:solidFill>
                  <a:srgbClr val="FF0000"/>
                </a:solidFill>
              </a:rPr>
              <a:t>ĎAKUJEM ZA POZORNOSŤ!</a:t>
            </a:r>
            <a:endParaRPr lang="sk-SK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1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  <a:latin typeface="Segoe Script" pitchFamily="66" charset="0"/>
              </a:rPr>
              <a:t>Výživa </a:t>
            </a:r>
            <a:endParaRPr lang="sk-SK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err="1" smtClean="0"/>
              <a:t>výživa</a:t>
            </a:r>
            <a:r>
              <a:rPr lang="sk-SK" dirty="0" smtClean="0"/>
              <a:t>=</a:t>
            </a:r>
            <a:r>
              <a:rPr lang="en-IE" dirty="0" smtClean="0"/>
              <a:t> </a:t>
            </a:r>
            <a:r>
              <a:rPr lang="sk-SK" dirty="0" smtClean="0"/>
              <a:t> prijímanie a spracovanie potravy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en-IE" dirty="0" err="1" smtClean="0">
                <a:solidFill>
                  <a:srgbClr val="FF0000"/>
                </a:solidFill>
                <a:latin typeface="Segoe Script" pitchFamily="66" charset="0"/>
              </a:rPr>
              <a:t>Potrava</a:t>
            </a:r>
            <a:r>
              <a:rPr lang="en-IE" dirty="0" smtClean="0">
                <a:solidFill>
                  <a:srgbClr val="FF0000"/>
                </a:solidFill>
                <a:latin typeface="Segoe Script" pitchFamily="66" charset="0"/>
              </a:rPr>
              <a:t> o</a:t>
            </a:r>
            <a:r>
              <a:rPr lang="sk-SK" dirty="0" smtClean="0">
                <a:solidFill>
                  <a:srgbClr val="FF0000"/>
                </a:solidFill>
                <a:latin typeface="Segoe Script" pitchFamily="66" charset="0"/>
              </a:rPr>
              <a:t>bsahuje</a:t>
            </a:r>
            <a:r>
              <a:rPr lang="en-IE" dirty="0" smtClean="0">
                <a:solidFill>
                  <a:srgbClr val="FF0000"/>
                </a:solidFill>
                <a:latin typeface="Segoe Script" pitchFamily="66" charset="0"/>
              </a:rPr>
              <a:t>:</a:t>
            </a:r>
            <a:endParaRPr lang="sk-SK" dirty="0" smtClean="0">
              <a:solidFill>
                <a:srgbClr val="FF0000"/>
              </a:solidFill>
              <a:latin typeface="Segoe Script" pitchFamily="66" charset="0"/>
            </a:endParaRPr>
          </a:p>
          <a:p>
            <a:pPr lvl="2"/>
            <a:r>
              <a:rPr lang="sk-SK" b="1" dirty="0">
                <a:solidFill>
                  <a:srgbClr val="FF0000"/>
                </a:solidFill>
              </a:rPr>
              <a:t>ž</a:t>
            </a:r>
            <a:r>
              <a:rPr lang="sk-SK" b="1" dirty="0" smtClean="0">
                <a:solidFill>
                  <a:srgbClr val="FF0000"/>
                </a:solidFill>
              </a:rPr>
              <a:t>iviny</a:t>
            </a:r>
            <a:r>
              <a:rPr lang="sk-SK" dirty="0" smtClean="0"/>
              <a:t> = látky potrebné pre rast a iné životné procesy</a:t>
            </a:r>
          </a:p>
          <a:p>
            <a:pPr lvl="2"/>
            <a:r>
              <a:rPr lang="sk-SK" b="1" dirty="0" smtClean="0">
                <a:solidFill>
                  <a:srgbClr val="FF0000"/>
                </a:solidFill>
              </a:rPr>
              <a:t>energiu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338207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Segoe Script" pitchFamily="66" charset="0"/>
              </a:rPr>
              <a:t>Základné živiny v potrave</a:t>
            </a:r>
            <a:r>
              <a:rPr lang="en-IE" dirty="0" smtClean="0">
                <a:solidFill>
                  <a:srgbClr val="FF0000"/>
                </a:solidFill>
                <a:latin typeface="Segoe Script" pitchFamily="66" charset="0"/>
              </a:rPr>
              <a:t>?</a:t>
            </a:r>
            <a:endParaRPr lang="sk-SK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3"/>
          </a:xfrm>
        </p:spPr>
        <p:txBody>
          <a:bodyPr/>
          <a:lstStyle/>
          <a:p>
            <a:pPr marL="0" indent="0">
              <a:buNone/>
            </a:pPr>
            <a:r>
              <a:rPr lang="sk-SK" u="sng" dirty="0" smtClean="0">
                <a:solidFill>
                  <a:srgbClr val="00B050"/>
                </a:solidFill>
              </a:rPr>
              <a:t>organické látky	</a:t>
            </a:r>
            <a:r>
              <a:rPr lang="sk-SK" dirty="0" smtClean="0"/>
              <a:t>		</a:t>
            </a:r>
            <a:r>
              <a:rPr lang="sk-SK" u="sng" dirty="0" smtClean="0">
                <a:solidFill>
                  <a:srgbClr val="0070C0"/>
                </a:solidFill>
              </a:rPr>
              <a:t>anorganické látky</a:t>
            </a:r>
          </a:p>
          <a:p>
            <a:pPr marL="914400" lvl="2" indent="0">
              <a:buNone/>
            </a:pPr>
            <a:r>
              <a:rPr lang="sk-SK" dirty="0"/>
              <a:t>TUKY					</a:t>
            </a:r>
            <a:r>
              <a:rPr lang="sk-SK" dirty="0" smtClean="0"/>
              <a:t>VODA</a:t>
            </a:r>
          </a:p>
          <a:p>
            <a:pPr marL="914400" lvl="2" indent="0">
              <a:buNone/>
            </a:pPr>
            <a:r>
              <a:rPr lang="sk-SK" dirty="0"/>
              <a:t>CUKRY					MINERÁLNE LÁTKY </a:t>
            </a:r>
          </a:p>
          <a:p>
            <a:pPr marL="914400" lvl="2" indent="0">
              <a:buNone/>
            </a:pPr>
            <a:r>
              <a:rPr lang="sk-SK" dirty="0" smtClean="0"/>
              <a:t>BIELKOVINY</a:t>
            </a:r>
          </a:p>
          <a:p>
            <a:pPr marL="914400" lvl="2" indent="0">
              <a:buNone/>
            </a:pPr>
            <a:r>
              <a:rPr lang="sk-SK" dirty="0" smtClean="0"/>
              <a:t>VITAMÍNY</a:t>
            </a:r>
            <a:endParaRPr lang="sk-SK" dirty="0"/>
          </a:p>
          <a:p>
            <a:pPr marL="914400" lvl="2" indent="0">
              <a:buNone/>
            </a:pPr>
            <a:endParaRPr lang="sk-SK" dirty="0"/>
          </a:p>
        </p:txBody>
      </p:sp>
      <p:pic>
        <p:nvPicPr>
          <p:cNvPr id="14338" name="Picture 2" descr="Nálepky - potrava | Nomiland.sk - obchod pre deti a materské ško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496"/>
            <a:ext cx="2643206" cy="3573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1917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E" dirty="0" err="1" smtClean="0">
                <a:solidFill>
                  <a:srgbClr val="FF0000"/>
                </a:solidFill>
                <a:latin typeface="Segoe Script" pitchFamily="66" charset="0"/>
              </a:rPr>
              <a:t>Živočíchy-heterotrofné</a:t>
            </a:r>
            <a:r>
              <a:rPr lang="en-IE" dirty="0" smtClean="0">
                <a:solidFill>
                  <a:srgbClr val="FF0000"/>
                </a:solidFill>
                <a:latin typeface="Segoe Script" pitchFamily="66" charset="0"/>
              </a:rPr>
              <a:t> </a:t>
            </a:r>
            <a:r>
              <a:rPr lang="en-IE" dirty="0" err="1" smtClean="0">
                <a:solidFill>
                  <a:srgbClr val="FF0000"/>
                </a:solidFill>
                <a:latin typeface="Segoe Script" pitchFamily="66" charset="0"/>
              </a:rPr>
              <a:t>organizmy</a:t>
            </a:r>
            <a:endParaRPr lang="sk-SK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  <a:latin typeface="Segoe Script" pitchFamily="66" charset="0"/>
              </a:rPr>
              <a:t>Čo to znamená?</a:t>
            </a:r>
          </a:p>
          <a:p>
            <a:pPr marL="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Heterotrofné</a:t>
            </a:r>
            <a:r>
              <a:rPr lang="sk-SK" dirty="0" smtClean="0"/>
              <a:t> organizmy </a:t>
            </a:r>
            <a:r>
              <a:rPr lang="en-IE" dirty="0" smtClean="0"/>
              <a:t>-</a:t>
            </a:r>
            <a:r>
              <a:rPr lang="sk-SK" dirty="0" smtClean="0"/>
              <a:t>získavajú živiny a energiu z iných organizmov. </a:t>
            </a:r>
            <a:endParaRPr lang="en-IE" dirty="0" smtClean="0"/>
          </a:p>
          <a:p>
            <a:pPr marL="0" indent="0">
              <a:buNone/>
            </a:pPr>
            <a:r>
              <a:rPr lang="en-IE" dirty="0" err="1" smtClean="0"/>
              <a:t>Sú</a:t>
            </a:r>
            <a:r>
              <a:rPr lang="en-IE" dirty="0" smtClean="0"/>
              <a:t> to </a:t>
            </a:r>
            <a:r>
              <a:rPr lang="sk-SK" dirty="0" smtClean="0">
                <a:solidFill>
                  <a:srgbClr val="FF0000"/>
                </a:solidFill>
              </a:rPr>
              <a:t>konzumenty</a:t>
            </a:r>
            <a:r>
              <a:rPr lang="sk-SK" dirty="0" smtClean="0"/>
              <a:t> – prijímajú hotové organické látky. </a:t>
            </a:r>
          </a:p>
        </p:txBody>
      </p:sp>
      <p:pic>
        <p:nvPicPr>
          <p:cNvPr id="4" name="Obrázok 4" descr="images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4699551"/>
            <a:ext cx="3357586" cy="21584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512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solidFill>
                  <a:srgbClr val="FF0000"/>
                </a:solidFill>
                <a:latin typeface="Segoe Script" pitchFamily="66" charset="0"/>
              </a:rPr>
              <a:t>Ako sa nazýva sústava, ktorá zabezpečuje príjem a spracovanie potravy? </a:t>
            </a:r>
            <a:endParaRPr lang="sk-SK" dirty="0">
              <a:solidFill>
                <a:srgbClr val="FF0000"/>
              </a:solidFill>
              <a:latin typeface="Segoe Scrip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2214578"/>
          </a:xfrm>
        </p:spPr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sz="4800" dirty="0" smtClean="0"/>
              <a:t>TRÁVIACA SÚSTAVA </a:t>
            </a:r>
            <a:endParaRPr lang="sk-SK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3857628"/>
            <a:ext cx="3940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dirty="0" err="1" smtClean="0"/>
              <a:t>Úloha</a:t>
            </a:r>
            <a:r>
              <a:rPr lang="en-IE" sz="3600" dirty="0" smtClean="0"/>
              <a:t> TS-</a:t>
            </a:r>
            <a:r>
              <a:rPr lang="en-IE" sz="3600" dirty="0" err="1" smtClean="0"/>
              <a:t>príjem</a:t>
            </a:r>
            <a:r>
              <a:rPr lang="en-IE" sz="3600" dirty="0" smtClean="0"/>
              <a:t> a </a:t>
            </a:r>
          </a:p>
          <a:p>
            <a:r>
              <a:rPr lang="en-IE" sz="3600" dirty="0" err="1" smtClean="0"/>
              <a:t>spracovanie</a:t>
            </a:r>
            <a:r>
              <a:rPr lang="en-IE" sz="3600" dirty="0" smtClean="0"/>
              <a:t> </a:t>
            </a:r>
            <a:r>
              <a:rPr lang="en-IE" sz="3600" dirty="0" err="1" smtClean="0"/>
              <a:t>potravy</a:t>
            </a:r>
            <a:endParaRPr lang="en-IE" sz="3600" dirty="0"/>
          </a:p>
        </p:txBody>
      </p:sp>
      <p:pic>
        <p:nvPicPr>
          <p:cNvPr id="12292" name="Picture 4" descr="Tráviaca sústava - Monika Hrink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357430"/>
            <a:ext cx="2714612" cy="383945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85786" y="5072074"/>
            <a:ext cx="4429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/>
              <a:t>TS je </a:t>
            </a:r>
            <a:r>
              <a:rPr lang="en-IE" dirty="0" err="1" smtClean="0"/>
              <a:t>prispôsobená</a:t>
            </a:r>
            <a:r>
              <a:rPr lang="en-IE" dirty="0" smtClean="0"/>
              <a:t> </a:t>
            </a:r>
            <a:r>
              <a:rPr lang="en-IE" dirty="0" err="1" smtClean="0"/>
              <a:t>rôznemu</a:t>
            </a:r>
            <a:r>
              <a:rPr lang="en-IE" dirty="0" smtClean="0"/>
              <a:t> </a:t>
            </a:r>
            <a:r>
              <a:rPr lang="en-IE" dirty="0" err="1" smtClean="0"/>
              <a:t>druhu</a:t>
            </a:r>
            <a:r>
              <a:rPr lang="en-IE" dirty="0" smtClean="0"/>
              <a:t> </a:t>
            </a:r>
            <a:r>
              <a:rPr lang="en-IE" dirty="0" err="1" smtClean="0"/>
              <a:t>potravy</a:t>
            </a:r>
            <a:endParaRPr lang="en-IE" dirty="0" smtClean="0"/>
          </a:p>
          <a:p>
            <a:r>
              <a:rPr lang="sk-SK" dirty="0" smtClean="0"/>
              <a:t>Podľa druhu potravy </a:t>
            </a:r>
            <a:r>
              <a:rPr lang="en-IE" dirty="0" err="1" smtClean="0"/>
              <a:t>delíme</a:t>
            </a:r>
            <a:r>
              <a:rPr lang="en-IE" dirty="0" smtClean="0"/>
              <a:t> </a:t>
            </a:r>
            <a:r>
              <a:rPr lang="en-IE" dirty="0" err="1" smtClean="0"/>
              <a:t>živočáchy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sk-SK" dirty="0" smtClean="0"/>
              <a:t>: </a:t>
            </a:r>
            <a:r>
              <a:rPr lang="sk-SK" b="1" dirty="0" smtClean="0"/>
              <a:t>bylinožravcov, mäsožravcov a všežravcov</a:t>
            </a:r>
            <a:r>
              <a:rPr lang="sk-SK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19623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en-IE" dirty="0" smtClean="0">
                <a:solidFill>
                  <a:srgbClr val="00B050"/>
                </a:solidFill>
                <a:latin typeface="Segoe Script" pitchFamily="66" charset="0"/>
              </a:rPr>
              <a:t>BEZSTAVOVCE</a:t>
            </a:r>
            <a:endParaRPr lang="sk-SK" dirty="0">
              <a:solidFill>
                <a:srgbClr val="00B050"/>
              </a:solidFill>
              <a:latin typeface="Segoe Scrip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Skupiny bezstavovcov:</a:t>
            </a:r>
          </a:p>
          <a:p>
            <a:pPr lvl="1">
              <a:buFont typeface="Wingdings" pitchFamily="2" charset="2"/>
              <a:buChar char="§"/>
            </a:pPr>
            <a:r>
              <a:rPr lang="sk-SK" dirty="0" smtClean="0"/>
              <a:t>PŔHLIVCE</a:t>
            </a:r>
          </a:p>
          <a:p>
            <a:pPr lvl="1">
              <a:buFont typeface="Wingdings" pitchFamily="2" charset="2"/>
              <a:buChar char="§"/>
            </a:pPr>
            <a:r>
              <a:rPr lang="sk-SK" dirty="0" smtClean="0"/>
              <a:t>MÄKKÝŠE</a:t>
            </a:r>
          </a:p>
          <a:p>
            <a:pPr lvl="1">
              <a:buFont typeface="Wingdings" pitchFamily="2" charset="2"/>
              <a:buChar char="§"/>
            </a:pPr>
            <a:r>
              <a:rPr lang="sk-SK" dirty="0" smtClean="0"/>
              <a:t>OBRÚČKAVCE</a:t>
            </a:r>
          </a:p>
          <a:p>
            <a:pPr lvl="1">
              <a:buFont typeface="Wingdings" pitchFamily="2" charset="2"/>
              <a:buChar char="§"/>
            </a:pPr>
            <a:r>
              <a:rPr lang="sk-SK" dirty="0" smtClean="0"/>
              <a:t>ČLÁNKONOŽCE</a:t>
            </a:r>
            <a:endParaRPr lang="sk-SK" dirty="0"/>
          </a:p>
          <a:p>
            <a:pPr marL="457200" lvl="1" indent="0">
              <a:buNone/>
            </a:pPr>
            <a:endParaRPr lang="sk-SK" dirty="0"/>
          </a:p>
        </p:txBody>
      </p:sp>
      <p:pic>
        <p:nvPicPr>
          <p:cNvPr id="5" name="Obrázok 3" descr="hydra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1571612"/>
            <a:ext cx="1615289" cy="1305692"/>
          </a:xfrm>
          <a:prstGeom prst="rect">
            <a:avLst/>
          </a:prstGeom>
        </p:spPr>
      </p:pic>
      <p:pic>
        <p:nvPicPr>
          <p:cNvPr id="11266" name="Picture 2" descr="Video: Blesková rýchlosť tohto slimáka vás ohromí! - Webnoviny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428868"/>
            <a:ext cx="2143140" cy="1547119"/>
          </a:xfrm>
          <a:prstGeom prst="rect">
            <a:avLst/>
          </a:prstGeom>
          <a:noFill/>
        </p:spPr>
      </p:pic>
      <p:pic>
        <p:nvPicPr>
          <p:cNvPr id="11268" name="Picture 4" descr="Dážďovka hnojná – Wikipéd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3643314"/>
            <a:ext cx="1359979" cy="1000108"/>
          </a:xfrm>
          <a:prstGeom prst="rect">
            <a:avLst/>
          </a:prstGeom>
          <a:noFill/>
        </p:spPr>
      </p:pic>
      <p:pic>
        <p:nvPicPr>
          <p:cNvPr id="11270" name="Picture 6" descr="Atlas živočíchov: rak riečny - Na túru s NATURO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000636"/>
            <a:ext cx="1857388" cy="1311316"/>
          </a:xfrm>
          <a:prstGeom prst="rect">
            <a:avLst/>
          </a:prstGeom>
          <a:noFill/>
        </p:spPr>
      </p:pic>
      <p:sp>
        <p:nvSpPr>
          <p:cNvPr id="11272" name="AutoShape 8" descr="Ako chrániť karavan pred hmyzom | Karavan Portá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11274" name="Picture 10" descr="Ako chrániť karavan pred hmyzom | Karavan Portá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714884"/>
            <a:ext cx="2214570" cy="1708910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 flipV="1">
            <a:off x="2928926" y="2357430"/>
            <a:ext cx="321471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786050" y="4214818"/>
            <a:ext cx="121444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57554" y="3500438"/>
            <a:ext cx="342902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14612" y="2857496"/>
            <a:ext cx="178595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366946" y="4491046"/>
            <a:ext cx="633418" cy="223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958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3200" dirty="0" smtClean="0">
                <a:solidFill>
                  <a:srgbClr val="00B050"/>
                </a:solidFill>
                <a:latin typeface="Segoe Script" pitchFamily="66" charset="0"/>
              </a:rPr>
              <a:t>PŔHLIVCE</a:t>
            </a:r>
            <a:r>
              <a:rPr lang="sk-SK" sz="3200" dirty="0" smtClean="0"/>
              <a:t> </a:t>
            </a:r>
            <a:endParaRPr lang="sk-SK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114932" cy="4525963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sk-SK" dirty="0" smtClean="0"/>
              <a:t>vodné živočíchy, ktorých telo má tvar mechúrika</a:t>
            </a:r>
            <a:endParaRPr lang="en-IE" dirty="0" smtClean="0"/>
          </a:p>
          <a:p>
            <a:pPr>
              <a:buFontTx/>
              <a:buChar char="-"/>
            </a:pPr>
            <a:endParaRPr lang="sk-SK" dirty="0" smtClean="0"/>
          </a:p>
          <a:p>
            <a:pPr>
              <a:buFontTx/>
              <a:buChar char="-"/>
            </a:pPr>
            <a:r>
              <a:rPr lang="sk-SK" sz="4100" dirty="0"/>
              <a:t>m</a:t>
            </a:r>
            <a:r>
              <a:rPr lang="sk-SK" sz="4100" dirty="0" smtClean="0"/>
              <a:t>ajú jednoduchú </a:t>
            </a:r>
            <a:r>
              <a:rPr lang="sk-SK" sz="4100" dirty="0" smtClean="0">
                <a:solidFill>
                  <a:srgbClr val="00B050"/>
                </a:solidFill>
              </a:rPr>
              <a:t>tráviacu dutinu s 1 otvorom</a:t>
            </a:r>
            <a:r>
              <a:rPr lang="sk-SK" sz="4100" dirty="0" smtClean="0"/>
              <a:t>, ktorým prijímajú potravu, ale aj vyvrhujú nestrávené zvyšky </a:t>
            </a:r>
            <a:endParaRPr lang="en-IE" sz="4100" dirty="0" smtClean="0"/>
          </a:p>
          <a:p>
            <a:pPr>
              <a:buNone/>
            </a:pPr>
            <a:r>
              <a:rPr lang="sk-SK" dirty="0" smtClean="0"/>
              <a:t> </a:t>
            </a:r>
          </a:p>
          <a:p>
            <a:pPr>
              <a:buFontTx/>
              <a:buChar char="-"/>
            </a:pPr>
            <a:r>
              <a:rPr lang="sk-SK" dirty="0"/>
              <a:t>p</a:t>
            </a:r>
            <a:r>
              <a:rPr lang="sk-SK" dirty="0" smtClean="0"/>
              <a:t>atrí tu</a:t>
            </a:r>
            <a:r>
              <a:rPr lang="sk-SK" b="1" dirty="0" smtClean="0">
                <a:solidFill>
                  <a:srgbClr val="00B050"/>
                </a:solidFill>
              </a:rPr>
              <a:t> NEZMAR </a:t>
            </a:r>
            <a:r>
              <a:rPr lang="sk-SK" dirty="0" smtClean="0"/>
              <a:t>– korisť znehybňuje pomocou pŕhlivých buniek, ktoré má na ramenách a do tráviacej dutiny si ju posunie pomocou ramena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785926"/>
            <a:ext cx="2853319" cy="404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dirty="0" smtClean="0">
                <a:solidFill>
                  <a:srgbClr val="00B050"/>
                </a:solidFill>
                <a:latin typeface="Segoe Script" pitchFamily="66" charset="0"/>
              </a:rPr>
              <a:t>MÄKKÝŠE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00B050"/>
                </a:solidFill>
                <a:latin typeface="Segoe Script" pitchFamily="66" charset="0"/>
              </a:rPr>
              <a:t>OBRÚČKAVCE </a:t>
            </a:r>
          </a:p>
          <a:p>
            <a:pPr marL="0" indent="0">
              <a:buNone/>
            </a:pPr>
            <a:r>
              <a:rPr lang="sk-SK" sz="2400" dirty="0" smtClean="0">
                <a:solidFill>
                  <a:srgbClr val="00B050"/>
                </a:solidFill>
                <a:latin typeface="Segoe Script" pitchFamily="66" charset="0"/>
              </a:rPr>
              <a:t>ČLÁNONOŽCE</a:t>
            </a:r>
            <a:endParaRPr lang="sk-SK" sz="2400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i="1" dirty="0" smtClean="0"/>
              <a:t>Tieto 3 skupiny majú </a:t>
            </a:r>
            <a:r>
              <a:rPr lang="sk-SK" i="1" dirty="0" smtClean="0">
                <a:solidFill>
                  <a:srgbClr val="00B050"/>
                </a:solidFill>
              </a:rPr>
              <a:t>tráviacu rúru s 2 otvormi</a:t>
            </a:r>
            <a:r>
              <a:rPr lang="sk-SK" i="1" dirty="0" smtClean="0"/>
              <a:t>.</a:t>
            </a:r>
            <a:endParaRPr lang="en-IE" i="1" dirty="0" smtClean="0"/>
          </a:p>
          <a:p>
            <a:pPr marL="0" indent="0">
              <a:buNone/>
            </a:pPr>
            <a:r>
              <a:rPr lang="en-IE" i="1" dirty="0" smtClean="0"/>
              <a:t>1.-na prijímanie,2. </a:t>
            </a:r>
            <a:r>
              <a:rPr lang="en-IE" i="1" dirty="0" err="1" smtClean="0"/>
              <a:t>na</a:t>
            </a:r>
            <a:r>
              <a:rPr lang="en-IE" i="1" dirty="0" smtClean="0"/>
              <a:t> </a:t>
            </a:r>
            <a:r>
              <a:rPr lang="en-IE" i="1" dirty="0" err="1" smtClean="0"/>
              <a:t>vylučovanie</a:t>
            </a:r>
            <a:r>
              <a:rPr lang="en-IE" i="1" dirty="0" smtClean="0"/>
              <a:t> </a:t>
            </a:r>
            <a:r>
              <a:rPr lang="sk-SK" i="1" dirty="0" smtClean="0"/>
              <a:t> </a:t>
            </a:r>
            <a:endParaRPr lang="sk-SK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3857628"/>
            <a:ext cx="3071834" cy="151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643314"/>
            <a:ext cx="3143272" cy="128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5203936"/>
            <a:ext cx="2571768" cy="165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31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0070C0"/>
                </a:solidFill>
                <a:latin typeface="Segoe Script" pitchFamily="66" charset="0"/>
              </a:rPr>
              <a:t>STAVOVCE</a:t>
            </a:r>
            <a:endParaRPr lang="sk-SK" dirty="0">
              <a:solidFill>
                <a:srgbClr val="0070C0"/>
              </a:solidFill>
              <a:latin typeface="Segoe Script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 smtClean="0"/>
              <a:t>Skupiny stavovcov:</a:t>
            </a:r>
          </a:p>
          <a:p>
            <a:pPr lvl="1">
              <a:buFont typeface="Wingdings" pitchFamily="2" charset="2"/>
              <a:buChar char="§"/>
            </a:pPr>
            <a:r>
              <a:rPr lang="sk-SK" dirty="0" smtClean="0"/>
              <a:t>RYBY</a:t>
            </a:r>
          </a:p>
          <a:p>
            <a:pPr lvl="1">
              <a:buFont typeface="Wingdings" pitchFamily="2" charset="2"/>
              <a:buChar char="§"/>
            </a:pPr>
            <a:r>
              <a:rPr lang="sk-SK" dirty="0" smtClean="0"/>
              <a:t>OBOJŽIVELNÍKY</a:t>
            </a:r>
          </a:p>
          <a:p>
            <a:pPr lvl="1">
              <a:buFont typeface="Wingdings" pitchFamily="2" charset="2"/>
              <a:buChar char="§"/>
            </a:pPr>
            <a:r>
              <a:rPr lang="sk-SK" dirty="0" smtClean="0"/>
              <a:t>PLAZY</a:t>
            </a:r>
          </a:p>
          <a:p>
            <a:pPr lvl="1">
              <a:buFont typeface="Wingdings" pitchFamily="2" charset="2"/>
              <a:buChar char="§"/>
            </a:pPr>
            <a:r>
              <a:rPr lang="sk-SK" dirty="0" smtClean="0"/>
              <a:t>VTÁKY</a:t>
            </a:r>
          </a:p>
          <a:p>
            <a:pPr lvl="1">
              <a:buFont typeface="Wingdings" pitchFamily="2" charset="2"/>
              <a:buChar char="§"/>
            </a:pPr>
            <a:r>
              <a:rPr lang="sk-SK" dirty="0" smtClean="0"/>
              <a:t>CICAVCE</a:t>
            </a:r>
          </a:p>
          <a:p>
            <a:pPr marL="457200" lvl="1" indent="0">
              <a:buNone/>
            </a:pPr>
            <a:endParaRPr lang="sk-SK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72" y="4778441"/>
            <a:ext cx="1584176" cy="1989021"/>
          </a:xfrm>
          <a:prstGeom prst="rect">
            <a:avLst/>
          </a:prstGeom>
        </p:spPr>
      </p:pic>
      <p:pic>
        <p:nvPicPr>
          <p:cNvPr id="8194" name="Picture 2" descr="Sladkovodné ryby | METRO.s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357298"/>
            <a:ext cx="2857500" cy="1524001"/>
          </a:xfrm>
          <a:prstGeom prst="rect">
            <a:avLst/>
          </a:prstGeom>
          <a:noFill/>
        </p:spPr>
      </p:pic>
      <p:pic>
        <p:nvPicPr>
          <p:cNvPr id="8196" name="Picture 4" descr="Obojživelníky | Zvierat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571744"/>
            <a:ext cx="1714482" cy="1285862"/>
          </a:xfrm>
          <a:prstGeom prst="rect">
            <a:avLst/>
          </a:prstGeom>
          <a:noFill/>
        </p:spPr>
      </p:pic>
      <p:pic>
        <p:nvPicPr>
          <p:cNvPr id="8198" name="Picture 6" descr="Jašterica krátkohlavá - Fotografia - Fotogaléria | ePhoto.sk - foto,  fotografie, fotoapará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143248"/>
            <a:ext cx="1714512" cy="1153640"/>
          </a:xfrm>
          <a:prstGeom prst="rect">
            <a:avLst/>
          </a:prstGeom>
          <a:noFill/>
        </p:spPr>
      </p:pic>
      <p:pic>
        <p:nvPicPr>
          <p:cNvPr id="8200" name="Picture 8" descr="Kŕmidlo pre vtáky Zelená Domácnost drevené závesné | BAT-MAN - ochrana a  výsk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4429132"/>
            <a:ext cx="1357322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2906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323</Words>
  <Application>Microsoft Office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Motiv sady Office</vt:lpstr>
      <vt:lpstr>Výživa živočíchov </vt:lpstr>
      <vt:lpstr>Výživa </vt:lpstr>
      <vt:lpstr>Základné živiny v potrave?</vt:lpstr>
      <vt:lpstr>Živočíchy-heterotrofné organizmy</vt:lpstr>
      <vt:lpstr>Ako sa nazýva sústava, ktorá zabezpečuje príjem a spracovanie potravy? </vt:lpstr>
      <vt:lpstr>BEZSTAVOVCE</vt:lpstr>
      <vt:lpstr>PŔHLIVCE </vt:lpstr>
      <vt:lpstr>Slide 8</vt:lpstr>
      <vt:lpstr>STAVOVCE</vt:lpstr>
      <vt:lpstr>Tráviaca sústava stavovcov </vt:lpstr>
      <vt:lpstr>V tráviacej sústave prebieha:</vt:lpstr>
      <vt:lpstr>Trávenie </vt:lpstr>
      <vt:lpstr>*MIMOTELOVÉ TRÁVENIE </vt:lpstr>
      <vt:lpstr>VSTREBÁVANIE</vt:lpstr>
      <vt:lpstr>Rozdiel tráviacej sústavy mäsožravcov a bylinožravcov: 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živočíchov</dc:title>
  <dc:creator>Katarína Prochásková</dc:creator>
  <cp:lastModifiedBy>svobodova.ivana</cp:lastModifiedBy>
  <cp:revision>14</cp:revision>
  <dcterms:created xsi:type="dcterms:W3CDTF">2017-01-17T15:51:39Z</dcterms:created>
  <dcterms:modified xsi:type="dcterms:W3CDTF">2020-11-09T09:36:31Z</dcterms:modified>
</cp:coreProperties>
</file>